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slides/slide67.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s/slide65.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64.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26.xml" ContentType="application/vnd.openxmlformats-officedocument.presentationml.slide+xml"/>
  <Override PartName="/ppt/slides/slide4.xml" ContentType="application/vnd.openxmlformats-officedocument.presentationml.slide+xml"/>
  <Override PartName="/ppt/slides/slide6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8.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Slides/notesSlide19.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2.xml" ContentType="application/vnd.openxmlformats-officedocument.presentationml.notesSlide+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2.xml" ContentType="application/vnd.openxmlformats-officedocument.presentationml.slideMaster+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slideMasters/slideMaster1.xml" ContentType="application/vnd.openxmlformats-officedocument.presentationml.slideMaster+xml"/>
  <Override PartName="/ppt/notesSlides/notesSlide26.xml" ContentType="application/vnd.openxmlformats-officedocument.presentationml.notesSlid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48.xml" ContentType="application/vnd.openxmlformats-officedocument.presentationml.slideLayout+xml"/>
  <Override PartName="/ppt/slideLayouts/slideLayout50.xml" ContentType="application/vnd.openxmlformats-officedocument.presentationml.slideLayout+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49.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62.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diagrams/layout1.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theme/theme4.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23.xml" ContentType="application/vnd.openxmlformats-officedocument.presentationml.tags+xml"/>
  <Override PartName="/ppt/tags/tag25.xml" ContentType="application/vnd.openxmlformats-officedocument.presentationml.tags+xml"/>
  <Override PartName="/ppt/tags/tag22.xml" ContentType="application/vnd.openxmlformats-officedocument.presentationml.tags+xml"/>
  <Override PartName="/ppt/tags/tag16.xml" ContentType="application/vnd.openxmlformats-officedocument.presentationml.tags+xml"/>
  <Override PartName="/ppt/tags/tag24.xml" ContentType="application/vnd.openxmlformats-officedocument.presentationml.tags+xml"/>
  <Override PartName="/ppt/tags/tag21.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26.xml" ContentType="application/vnd.openxmlformats-officedocument.presentationml.tags+xml"/>
  <Override PartName="/ppt/tags/tag20.xml" ContentType="application/vnd.openxmlformats-officedocument.presentationml.tags+xml"/>
  <Override PartName="/ppt/tags/tag19.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18.xml" ContentType="application/vnd.openxmlformats-officedocument.presentationml.tag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17.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712" r:id="rId2"/>
    <p:sldMasterId id="2147483742" r:id="rId3"/>
    <p:sldMasterId id="2147483755" r:id="rId4"/>
    <p:sldMasterId id="2147483767" r:id="rId5"/>
  </p:sldMasterIdLst>
  <p:notesMasterIdLst>
    <p:notesMasterId r:id="rId73"/>
  </p:notesMasterIdLst>
  <p:handoutMasterIdLst>
    <p:handoutMasterId r:id="rId74"/>
  </p:handoutMasterIdLst>
  <p:sldIdLst>
    <p:sldId id="257" r:id="rId6"/>
    <p:sldId id="305" r:id="rId7"/>
    <p:sldId id="289" r:id="rId8"/>
    <p:sldId id="307" r:id="rId9"/>
    <p:sldId id="290" r:id="rId10"/>
    <p:sldId id="287" r:id="rId11"/>
    <p:sldId id="297" r:id="rId12"/>
    <p:sldId id="349" r:id="rId13"/>
    <p:sldId id="291" r:id="rId14"/>
    <p:sldId id="308" r:id="rId15"/>
    <p:sldId id="292" r:id="rId16"/>
    <p:sldId id="311" r:id="rId17"/>
    <p:sldId id="309" r:id="rId18"/>
    <p:sldId id="293" r:id="rId19"/>
    <p:sldId id="294" r:id="rId20"/>
    <p:sldId id="320" r:id="rId21"/>
    <p:sldId id="321" r:id="rId22"/>
    <p:sldId id="310" r:id="rId23"/>
    <p:sldId id="317" r:id="rId24"/>
    <p:sldId id="324" r:id="rId25"/>
    <p:sldId id="325" r:id="rId26"/>
    <p:sldId id="326" r:id="rId27"/>
    <p:sldId id="327" r:id="rId28"/>
    <p:sldId id="328" r:id="rId29"/>
    <p:sldId id="329" r:id="rId30"/>
    <p:sldId id="330" r:id="rId31"/>
    <p:sldId id="331" r:id="rId32"/>
    <p:sldId id="323" r:id="rId33"/>
    <p:sldId id="332" r:id="rId34"/>
    <p:sldId id="316" r:id="rId35"/>
    <p:sldId id="333" r:id="rId36"/>
    <p:sldId id="334" r:id="rId37"/>
    <p:sldId id="336" r:id="rId38"/>
    <p:sldId id="337" r:id="rId39"/>
    <p:sldId id="338" r:id="rId40"/>
    <p:sldId id="339" r:id="rId41"/>
    <p:sldId id="340" r:id="rId42"/>
    <p:sldId id="341" r:id="rId43"/>
    <p:sldId id="347" r:id="rId44"/>
    <p:sldId id="314" r:id="rId45"/>
    <p:sldId id="315" r:id="rId46"/>
    <p:sldId id="363" r:id="rId47"/>
    <p:sldId id="364" r:id="rId48"/>
    <p:sldId id="365" r:id="rId49"/>
    <p:sldId id="366" r:id="rId50"/>
    <p:sldId id="367" r:id="rId51"/>
    <p:sldId id="368" r:id="rId52"/>
    <p:sldId id="369" r:id="rId53"/>
    <p:sldId id="370" r:id="rId54"/>
    <p:sldId id="371" r:id="rId55"/>
    <p:sldId id="372" r:id="rId56"/>
    <p:sldId id="373" r:id="rId57"/>
    <p:sldId id="374" r:id="rId58"/>
    <p:sldId id="375" r:id="rId59"/>
    <p:sldId id="350" r:id="rId60"/>
    <p:sldId id="351" r:id="rId61"/>
    <p:sldId id="362" r:id="rId62"/>
    <p:sldId id="353" r:id="rId63"/>
    <p:sldId id="354" r:id="rId64"/>
    <p:sldId id="355" r:id="rId65"/>
    <p:sldId id="356" r:id="rId66"/>
    <p:sldId id="357" r:id="rId67"/>
    <p:sldId id="358" r:id="rId68"/>
    <p:sldId id="359" r:id="rId69"/>
    <p:sldId id="360" r:id="rId70"/>
    <p:sldId id="361" r:id="rId71"/>
    <p:sldId id="270" r:id="rId7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5" d="100"/>
          <a:sy n="125" d="100"/>
        </p:scale>
        <p:origin x="119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handoutMaster" Target="handoutMasters/handoutMaster1.xml"/><Relationship Id="rId79" Type="http://schemas.openxmlformats.org/officeDocument/2006/relationships/customXml" Target="../customXml/item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customXml" Target="../customXml/item4.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openxmlformats.org/officeDocument/2006/relationships/tableStyles" Target="tableStyles.xml"/><Relationship Id="rId81"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729BD9-5D3A-44D9-A2BF-EBCE814DA811}" type="doc">
      <dgm:prSet loTypeId="urn:microsoft.com/office/officeart/2005/8/layout/radial6" loCatId="relationship" qsTypeId="urn:microsoft.com/office/officeart/2005/8/quickstyle/simple1" qsCatId="simple" csTypeId="urn:microsoft.com/office/officeart/2005/8/colors/accent0_3" csCatId="mainScheme" phldr="1"/>
      <dgm:spPr/>
      <dgm:t>
        <a:bodyPr/>
        <a:lstStyle/>
        <a:p>
          <a:endParaRPr lang="en-US"/>
        </a:p>
      </dgm:t>
    </dgm:pt>
    <dgm:pt modelId="{36762401-DCB1-4AA4-A7A9-560E49AF00DD}">
      <dgm:prSet phldrT="[Text]"/>
      <dgm:spPr/>
      <dgm:t>
        <a:bodyPr/>
        <a:lstStyle/>
        <a:p>
          <a:r>
            <a:rPr lang="en-US" b="1" dirty="0" smtClean="0"/>
            <a:t>(CCSS)</a:t>
          </a:r>
          <a:endParaRPr lang="en-US" dirty="0"/>
        </a:p>
      </dgm:t>
    </dgm:pt>
    <dgm:pt modelId="{BE21A0D1-AA0E-4605-8D6B-5C0D11DAA65B}" type="parTrans" cxnId="{7617BF41-5FC4-401E-B5CB-CF031E8538C8}">
      <dgm:prSet/>
      <dgm:spPr/>
      <dgm:t>
        <a:bodyPr/>
        <a:lstStyle/>
        <a:p>
          <a:endParaRPr lang="en-US"/>
        </a:p>
      </dgm:t>
    </dgm:pt>
    <dgm:pt modelId="{84BB46E5-EBFE-4B39-8CAA-62EA746C3EED}" type="sibTrans" cxnId="{7617BF41-5FC4-401E-B5CB-CF031E8538C8}">
      <dgm:prSet/>
      <dgm:spPr/>
      <dgm:t>
        <a:bodyPr/>
        <a:lstStyle/>
        <a:p>
          <a:endParaRPr lang="en-US"/>
        </a:p>
      </dgm:t>
    </dgm:pt>
    <dgm:pt modelId="{686C76C1-C890-416A-9958-418178A2D976}">
      <dgm:prSet phldrT="[Text]" custT="1"/>
      <dgm:spPr/>
      <dgm:t>
        <a:bodyPr/>
        <a:lstStyle/>
        <a:p>
          <a:r>
            <a:rPr lang="en-US" sz="1900" b="1" dirty="0" smtClean="0"/>
            <a:t>Leadership</a:t>
          </a:r>
          <a:endParaRPr lang="en-US" sz="1900" b="1" dirty="0"/>
        </a:p>
      </dgm:t>
    </dgm:pt>
    <dgm:pt modelId="{F187FFB8-DF75-453E-8907-69F5589A3BB2}" type="parTrans" cxnId="{32BDB2E7-0728-442C-9EAA-C9C52B263814}">
      <dgm:prSet/>
      <dgm:spPr/>
      <dgm:t>
        <a:bodyPr/>
        <a:lstStyle/>
        <a:p>
          <a:endParaRPr lang="en-US"/>
        </a:p>
      </dgm:t>
    </dgm:pt>
    <dgm:pt modelId="{BAD7CC65-BF14-4E82-A9B5-516BF2255E56}" type="sibTrans" cxnId="{32BDB2E7-0728-442C-9EAA-C9C52B263814}">
      <dgm:prSet/>
      <dgm:spPr/>
      <dgm:t>
        <a:bodyPr/>
        <a:lstStyle/>
        <a:p>
          <a:endParaRPr lang="en-US"/>
        </a:p>
      </dgm:t>
    </dgm:pt>
    <dgm:pt modelId="{AA496EFF-8B03-44F1-AFBD-78F6A28BDD04}">
      <dgm:prSet phldrT="[Text]"/>
      <dgm:spPr/>
      <dgm:t>
        <a:bodyPr/>
        <a:lstStyle/>
        <a:p>
          <a:r>
            <a:rPr lang="en-US" b="1" dirty="0" smtClean="0"/>
            <a:t>Curriculum, Instruction, and Assessment</a:t>
          </a:r>
          <a:endParaRPr lang="en-US" b="1" dirty="0"/>
        </a:p>
      </dgm:t>
    </dgm:pt>
    <dgm:pt modelId="{1659D61E-A62D-4FAB-B839-036D2CCF33A7}" type="parTrans" cxnId="{8348924F-D11E-4BA4-BCBD-A97044417ECE}">
      <dgm:prSet/>
      <dgm:spPr/>
      <dgm:t>
        <a:bodyPr/>
        <a:lstStyle/>
        <a:p>
          <a:endParaRPr lang="en-US"/>
        </a:p>
      </dgm:t>
    </dgm:pt>
    <dgm:pt modelId="{B4D35398-E015-489C-BAB8-9782F08BD22B}" type="sibTrans" cxnId="{8348924F-D11E-4BA4-BCBD-A97044417ECE}">
      <dgm:prSet/>
      <dgm:spPr/>
      <dgm:t>
        <a:bodyPr/>
        <a:lstStyle/>
        <a:p>
          <a:endParaRPr lang="en-US"/>
        </a:p>
      </dgm:t>
    </dgm:pt>
    <dgm:pt modelId="{F310786D-961D-4100-9DC5-6C16023F8FDF}">
      <dgm:prSet phldrT="[Text]"/>
      <dgm:spPr/>
      <dgm:t>
        <a:bodyPr/>
        <a:lstStyle/>
        <a:p>
          <a:r>
            <a:rPr lang="en-US" b="1" dirty="0" smtClean="0"/>
            <a:t>Professional Learning</a:t>
          </a:r>
          <a:endParaRPr lang="en-US" b="1" dirty="0"/>
        </a:p>
      </dgm:t>
    </dgm:pt>
    <dgm:pt modelId="{72FC2625-0BB4-457A-9A46-3F14D57EE4D5}" type="parTrans" cxnId="{A97CD49A-6742-489B-9735-C0C5B4A751CD}">
      <dgm:prSet/>
      <dgm:spPr/>
      <dgm:t>
        <a:bodyPr/>
        <a:lstStyle/>
        <a:p>
          <a:endParaRPr lang="en-US"/>
        </a:p>
      </dgm:t>
    </dgm:pt>
    <dgm:pt modelId="{C1806D06-A8BE-4CCC-B402-2C9BFC4C2426}" type="sibTrans" cxnId="{A97CD49A-6742-489B-9735-C0C5B4A751CD}">
      <dgm:prSet/>
      <dgm:spPr/>
      <dgm:t>
        <a:bodyPr/>
        <a:lstStyle/>
        <a:p>
          <a:endParaRPr lang="en-US"/>
        </a:p>
      </dgm:t>
    </dgm:pt>
    <dgm:pt modelId="{76DBEEC2-FF12-8C44-B2BB-24A384EA4C49}">
      <dgm:prSet phldrT="[Text]"/>
      <dgm:spPr/>
      <dgm:t>
        <a:bodyPr/>
        <a:lstStyle/>
        <a:p>
          <a:endParaRPr lang="en-US" b="1" dirty="0"/>
        </a:p>
      </dgm:t>
    </dgm:pt>
    <dgm:pt modelId="{F78089A0-5D52-1241-A4B3-D0BDF5FFCE8E}" type="parTrans" cxnId="{024A158F-CF7A-9140-9B94-3F377AA878D7}">
      <dgm:prSet/>
      <dgm:spPr/>
      <dgm:t>
        <a:bodyPr/>
        <a:lstStyle/>
        <a:p>
          <a:endParaRPr lang="en-US"/>
        </a:p>
      </dgm:t>
    </dgm:pt>
    <dgm:pt modelId="{F084D65D-241E-954F-9CCB-47B4C4718611}" type="sibTrans" cxnId="{024A158F-CF7A-9140-9B94-3F377AA878D7}">
      <dgm:prSet/>
      <dgm:spPr/>
      <dgm:t>
        <a:bodyPr/>
        <a:lstStyle/>
        <a:p>
          <a:endParaRPr lang="en-US"/>
        </a:p>
      </dgm:t>
    </dgm:pt>
    <dgm:pt modelId="{A8576C30-113E-4B97-99A6-C4F0B9FBE285}" type="pres">
      <dgm:prSet presAssocID="{33729BD9-5D3A-44D9-A2BF-EBCE814DA811}" presName="Name0" presStyleCnt="0">
        <dgm:presLayoutVars>
          <dgm:chMax val="1"/>
          <dgm:dir/>
          <dgm:animLvl val="ctr"/>
          <dgm:resizeHandles val="exact"/>
        </dgm:presLayoutVars>
      </dgm:prSet>
      <dgm:spPr/>
      <dgm:t>
        <a:bodyPr/>
        <a:lstStyle/>
        <a:p>
          <a:endParaRPr lang="en-US"/>
        </a:p>
      </dgm:t>
    </dgm:pt>
    <dgm:pt modelId="{DC1F4311-2BAB-4FF2-A4D1-8D38D935B81C}" type="pres">
      <dgm:prSet presAssocID="{36762401-DCB1-4AA4-A7A9-560E49AF00DD}" presName="centerShape" presStyleLbl="node0" presStyleIdx="0" presStyleCnt="1" custLinFactNeighborX="4176" custLinFactNeighborY="-1396"/>
      <dgm:spPr/>
      <dgm:t>
        <a:bodyPr/>
        <a:lstStyle/>
        <a:p>
          <a:endParaRPr lang="en-US"/>
        </a:p>
      </dgm:t>
    </dgm:pt>
    <dgm:pt modelId="{86D85C37-8AB0-4FCA-8BA1-4A467A0431FB}" type="pres">
      <dgm:prSet presAssocID="{686C76C1-C890-416A-9958-418178A2D976}" presName="node" presStyleLbl="node1" presStyleIdx="0" presStyleCnt="3" custScaleX="149993" custScaleY="138675" custRadScaleRad="99633" custRadScaleInc="-694">
        <dgm:presLayoutVars>
          <dgm:bulletEnabled val="1"/>
        </dgm:presLayoutVars>
      </dgm:prSet>
      <dgm:spPr/>
      <dgm:t>
        <a:bodyPr/>
        <a:lstStyle/>
        <a:p>
          <a:endParaRPr lang="en-US"/>
        </a:p>
      </dgm:t>
    </dgm:pt>
    <dgm:pt modelId="{7F1BE820-E3F9-4ABA-87B2-66CE5FACAA52}" type="pres">
      <dgm:prSet presAssocID="{686C76C1-C890-416A-9958-418178A2D976}" presName="dummy" presStyleCnt="0"/>
      <dgm:spPr/>
    </dgm:pt>
    <dgm:pt modelId="{2809C3A3-20B3-41A7-8D16-809C02E4B4B5}" type="pres">
      <dgm:prSet presAssocID="{BAD7CC65-BF14-4E82-A9B5-516BF2255E56}" presName="sibTrans" presStyleLbl="sibTrans2D1" presStyleIdx="0" presStyleCnt="3" custLinFactNeighborX="1901" custLinFactNeighborY="-330"/>
      <dgm:spPr/>
      <dgm:t>
        <a:bodyPr/>
        <a:lstStyle/>
        <a:p>
          <a:endParaRPr lang="en-US"/>
        </a:p>
      </dgm:t>
    </dgm:pt>
    <dgm:pt modelId="{FF570563-AA74-4099-9BC3-DB9B17A0532A}" type="pres">
      <dgm:prSet presAssocID="{AA496EFF-8B03-44F1-AFBD-78F6A28BDD04}" presName="node" presStyleLbl="node1" presStyleIdx="1" presStyleCnt="3" custScaleX="163991" custScaleY="163991" custRadScaleRad="114883" custRadScaleInc="4478">
        <dgm:presLayoutVars>
          <dgm:bulletEnabled val="1"/>
        </dgm:presLayoutVars>
      </dgm:prSet>
      <dgm:spPr/>
      <dgm:t>
        <a:bodyPr/>
        <a:lstStyle/>
        <a:p>
          <a:endParaRPr lang="en-US"/>
        </a:p>
      </dgm:t>
    </dgm:pt>
    <dgm:pt modelId="{C4F7F1AF-3D3B-45D3-B5A3-F6E88FD0FAA0}" type="pres">
      <dgm:prSet presAssocID="{AA496EFF-8B03-44F1-AFBD-78F6A28BDD04}" presName="dummy" presStyleCnt="0"/>
      <dgm:spPr/>
    </dgm:pt>
    <dgm:pt modelId="{01C63DCA-ABDF-4419-9011-E4C773C78F8C}" type="pres">
      <dgm:prSet presAssocID="{B4D35398-E015-489C-BAB8-9782F08BD22B}" presName="sibTrans" presStyleLbl="sibTrans2D1" presStyleIdx="1" presStyleCnt="3"/>
      <dgm:spPr/>
      <dgm:t>
        <a:bodyPr/>
        <a:lstStyle/>
        <a:p>
          <a:endParaRPr lang="en-US"/>
        </a:p>
      </dgm:t>
    </dgm:pt>
    <dgm:pt modelId="{F0783C8A-D4E3-4D0C-A03E-63B246CE995F}" type="pres">
      <dgm:prSet presAssocID="{F310786D-961D-4100-9DC5-6C16023F8FDF}" presName="node" presStyleLbl="node1" presStyleIdx="2" presStyleCnt="3" custScaleX="150003" custScaleY="150003" custRadScaleRad="103704" custRadScaleInc="-31890">
        <dgm:presLayoutVars>
          <dgm:bulletEnabled val="1"/>
        </dgm:presLayoutVars>
      </dgm:prSet>
      <dgm:spPr/>
      <dgm:t>
        <a:bodyPr/>
        <a:lstStyle/>
        <a:p>
          <a:endParaRPr lang="en-US"/>
        </a:p>
      </dgm:t>
    </dgm:pt>
    <dgm:pt modelId="{F6A5F2C9-D0F7-4274-85F2-FFB5D1BC0B73}" type="pres">
      <dgm:prSet presAssocID="{F310786D-961D-4100-9DC5-6C16023F8FDF}" presName="dummy" presStyleCnt="0"/>
      <dgm:spPr/>
    </dgm:pt>
    <dgm:pt modelId="{8047AD18-06CA-48FF-A614-F0505E37483B}" type="pres">
      <dgm:prSet presAssocID="{C1806D06-A8BE-4CCC-B402-2C9BFC4C2426}" presName="sibTrans" presStyleLbl="sibTrans2D1" presStyleIdx="2" presStyleCnt="3"/>
      <dgm:spPr/>
      <dgm:t>
        <a:bodyPr/>
        <a:lstStyle/>
        <a:p>
          <a:endParaRPr lang="en-US"/>
        </a:p>
      </dgm:t>
    </dgm:pt>
  </dgm:ptLst>
  <dgm:cxnLst>
    <dgm:cxn modelId="{4E06AA55-8263-1848-A990-6A1F6C22DF0A}" type="presOf" srcId="{C1806D06-A8BE-4CCC-B402-2C9BFC4C2426}" destId="{8047AD18-06CA-48FF-A614-F0505E37483B}" srcOrd="0" destOrd="0" presId="urn:microsoft.com/office/officeart/2005/8/layout/radial6"/>
    <dgm:cxn modelId="{B5D02AC1-5042-CC48-ACA8-2A35B490DD9B}" type="presOf" srcId="{BAD7CC65-BF14-4E82-A9B5-516BF2255E56}" destId="{2809C3A3-20B3-41A7-8D16-809C02E4B4B5}" srcOrd="0" destOrd="0" presId="urn:microsoft.com/office/officeart/2005/8/layout/radial6"/>
    <dgm:cxn modelId="{A238AD37-5E61-0548-870C-AEEE2F3B2C8C}" type="presOf" srcId="{AA496EFF-8B03-44F1-AFBD-78F6A28BDD04}" destId="{FF570563-AA74-4099-9BC3-DB9B17A0532A}" srcOrd="0" destOrd="0" presId="urn:microsoft.com/office/officeart/2005/8/layout/radial6"/>
    <dgm:cxn modelId="{8348924F-D11E-4BA4-BCBD-A97044417ECE}" srcId="{36762401-DCB1-4AA4-A7A9-560E49AF00DD}" destId="{AA496EFF-8B03-44F1-AFBD-78F6A28BDD04}" srcOrd="1" destOrd="0" parTransId="{1659D61E-A62D-4FAB-B839-036D2CCF33A7}" sibTransId="{B4D35398-E015-489C-BAB8-9782F08BD22B}"/>
    <dgm:cxn modelId="{32BDB2E7-0728-442C-9EAA-C9C52B263814}" srcId="{36762401-DCB1-4AA4-A7A9-560E49AF00DD}" destId="{686C76C1-C890-416A-9958-418178A2D976}" srcOrd="0" destOrd="0" parTransId="{F187FFB8-DF75-453E-8907-69F5589A3BB2}" sibTransId="{BAD7CC65-BF14-4E82-A9B5-516BF2255E56}"/>
    <dgm:cxn modelId="{B9623D9B-8C59-9146-AD4B-60DB87F6EA37}" type="presOf" srcId="{686C76C1-C890-416A-9958-418178A2D976}" destId="{86D85C37-8AB0-4FCA-8BA1-4A467A0431FB}" srcOrd="0" destOrd="0" presId="urn:microsoft.com/office/officeart/2005/8/layout/radial6"/>
    <dgm:cxn modelId="{6BD2CC11-6C84-C14D-808A-2DCD05B006A5}" type="presOf" srcId="{33729BD9-5D3A-44D9-A2BF-EBCE814DA811}" destId="{A8576C30-113E-4B97-99A6-C4F0B9FBE285}" srcOrd="0" destOrd="0" presId="urn:microsoft.com/office/officeart/2005/8/layout/radial6"/>
    <dgm:cxn modelId="{26BD02B1-5029-5241-959D-04AB701C358A}" type="presOf" srcId="{36762401-DCB1-4AA4-A7A9-560E49AF00DD}" destId="{DC1F4311-2BAB-4FF2-A4D1-8D38D935B81C}" srcOrd="0" destOrd="0" presId="urn:microsoft.com/office/officeart/2005/8/layout/radial6"/>
    <dgm:cxn modelId="{13F0A241-0E94-CE48-9409-A747CB254BFC}" type="presOf" srcId="{B4D35398-E015-489C-BAB8-9782F08BD22B}" destId="{01C63DCA-ABDF-4419-9011-E4C773C78F8C}" srcOrd="0" destOrd="0" presId="urn:microsoft.com/office/officeart/2005/8/layout/radial6"/>
    <dgm:cxn modelId="{A97CD49A-6742-489B-9735-C0C5B4A751CD}" srcId="{36762401-DCB1-4AA4-A7A9-560E49AF00DD}" destId="{F310786D-961D-4100-9DC5-6C16023F8FDF}" srcOrd="2" destOrd="0" parTransId="{72FC2625-0BB4-457A-9A46-3F14D57EE4D5}" sibTransId="{C1806D06-A8BE-4CCC-B402-2C9BFC4C2426}"/>
    <dgm:cxn modelId="{7617BF41-5FC4-401E-B5CB-CF031E8538C8}" srcId="{33729BD9-5D3A-44D9-A2BF-EBCE814DA811}" destId="{36762401-DCB1-4AA4-A7A9-560E49AF00DD}" srcOrd="0" destOrd="0" parTransId="{BE21A0D1-AA0E-4605-8D6B-5C0D11DAA65B}" sibTransId="{84BB46E5-EBFE-4B39-8CAA-62EA746C3EED}"/>
    <dgm:cxn modelId="{0E21DAC2-2CAF-6D4F-8DC8-03CADF6FD6E9}" type="presOf" srcId="{F310786D-961D-4100-9DC5-6C16023F8FDF}" destId="{F0783C8A-D4E3-4D0C-A03E-63B246CE995F}" srcOrd="0" destOrd="0" presId="urn:microsoft.com/office/officeart/2005/8/layout/radial6"/>
    <dgm:cxn modelId="{024A158F-CF7A-9140-9B94-3F377AA878D7}" srcId="{33729BD9-5D3A-44D9-A2BF-EBCE814DA811}" destId="{76DBEEC2-FF12-8C44-B2BB-24A384EA4C49}" srcOrd="1" destOrd="0" parTransId="{F78089A0-5D52-1241-A4B3-D0BDF5FFCE8E}" sibTransId="{F084D65D-241E-954F-9CCB-47B4C4718611}"/>
    <dgm:cxn modelId="{6F7049BB-72F2-D447-95E0-22B917557E2C}" type="presParOf" srcId="{A8576C30-113E-4B97-99A6-C4F0B9FBE285}" destId="{DC1F4311-2BAB-4FF2-A4D1-8D38D935B81C}" srcOrd="0" destOrd="0" presId="urn:microsoft.com/office/officeart/2005/8/layout/radial6"/>
    <dgm:cxn modelId="{3E7AAC18-197F-6748-96DD-3571989EE2B6}" type="presParOf" srcId="{A8576C30-113E-4B97-99A6-C4F0B9FBE285}" destId="{86D85C37-8AB0-4FCA-8BA1-4A467A0431FB}" srcOrd="1" destOrd="0" presId="urn:microsoft.com/office/officeart/2005/8/layout/radial6"/>
    <dgm:cxn modelId="{6CE7EF35-4D4C-0C4C-B3AB-04BA0ACB31B1}" type="presParOf" srcId="{A8576C30-113E-4B97-99A6-C4F0B9FBE285}" destId="{7F1BE820-E3F9-4ABA-87B2-66CE5FACAA52}" srcOrd="2" destOrd="0" presId="urn:microsoft.com/office/officeart/2005/8/layout/radial6"/>
    <dgm:cxn modelId="{5C823A79-690A-D94D-A320-B44AA3EE9920}" type="presParOf" srcId="{A8576C30-113E-4B97-99A6-C4F0B9FBE285}" destId="{2809C3A3-20B3-41A7-8D16-809C02E4B4B5}" srcOrd="3" destOrd="0" presId="urn:microsoft.com/office/officeart/2005/8/layout/radial6"/>
    <dgm:cxn modelId="{6193B259-C508-7C47-9AD2-0513E9D8CF36}" type="presParOf" srcId="{A8576C30-113E-4B97-99A6-C4F0B9FBE285}" destId="{FF570563-AA74-4099-9BC3-DB9B17A0532A}" srcOrd="4" destOrd="0" presId="urn:microsoft.com/office/officeart/2005/8/layout/radial6"/>
    <dgm:cxn modelId="{980C8BCC-A015-6244-9B93-27208282F16B}" type="presParOf" srcId="{A8576C30-113E-4B97-99A6-C4F0B9FBE285}" destId="{C4F7F1AF-3D3B-45D3-B5A3-F6E88FD0FAA0}" srcOrd="5" destOrd="0" presId="urn:microsoft.com/office/officeart/2005/8/layout/radial6"/>
    <dgm:cxn modelId="{FDAC93A6-85C4-134A-BC0D-E244C8354776}" type="presParOf" srcId="{A8576C30-113E-4B97-99A6-C4F0B9FBE285}" destId="{01C63DCA-ABDF-4419-9011-E4C773C78F8C}" srcOrd="6" destOrd="0" presId="urn:microsoft.com/office/officeart/2005/8/layout/radial6"/>
    <dgm:cxn modelId="{CB6271E0-CA2A-D740-AE23-7BE72BA9741A}" type="presParOf" srcId="{A8576C30-113E-4B97-99A6-C4F0B9FBE285}" destId="{F0783C8A-D4E3-4D0C-A03E-63B246CE995F}" srcOrd="7" destOrd="0" presId="urn:microsoft.com/office/officeart/2005/8/layout/radial6"/>
    <dgm:cxn modelId="{B434825C-8F5E-3649-B24B-172EE8F6F2A4}" type="presParOf" srcId="{A8576C30-113E-4B97-99A6-C4F0B9FBE285}" destId="{F6A5F2C9-D0F7-4274-85F2-FFB5D1BC0B73}" srcOrd="8" destOrd="0" presId="urn:microsoft.com/office/officeart/2005/8/layout/radial6"/>
    <dgm:cxn modelId="{B88698AF-D313-6F4F-9312-D971D24F98FD}" type="presParOf" srcId="{A8576C30-113E-4B97-99A6-C4F0B9FBE285}" destId="{8047AD18-06CA-48FF-A614-F0505E37483B}"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72C6FCB-52F5-42F8-BA8D-9A359883F462}" type="datetimeFigureOut">
              <a:rPr lang="en-US" smtClean="0"/>
              <a:t>1/27/2015</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FE27C79-DAA7-40D0-AF87-3D905EC77826}" type="slidenum">
              <a:rPr lang="en-US" smtClean="0"/>
              <a:t>‹#›</a:t>
            </a:fld>
            <a:endParaRPr lang="en-US" dirty="0"/>
          </a:p>
        </p:txBody>
      </p:sp>
    </p:spTree>
    <p:extLst>
      <p:ext uri="{BB962C8B-B14F-4D97-AF65-F5344CB8AC3E}">
        <p14:creationId xmlns:p14="http://schemas.microsoft.com/office/powerpoint/2010/main" val="4214282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E7755C1-4A8C-47A9-A708-F026FE1318EE}" type="datetimeFigureOut">
              <a:rPr lang="en-US" smtClean="0"/>
              <a:t>1/27/2015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640749F-F9B7-4EB2-AA86-67BA012B183D}" type="slidenum">
              <a:rPr lang="en-US" smtClean="0"/>
              <a:t>‹#›</a:t>
            </a:fld>
            <a:endParaRPr lang="en-US" dirty="0"/>
          </a:p>
        </p:txBody>
      </p:sp>
    </p:spTree>
    <p:extLst>
      <p:ext uri="{BB962C8B-B14F-4D97-AF65-F5344CB8AC3E}">
        <p14:creationId xmlns:p14="http://schemas.microsoft.com/office/powerpoint/2010/main" val="3039445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BFA3F8AD-BF52-4F7A-97EF-1B384EB272B2}" type="slidenum">
              <a:rPr lang="en-US" altLang="en-US" sz="1200">
                <a:solidFill>
                  <a:prstClr val="black"/>
                </a:solidFill>
              </a:rPr>
              <a:pPr/>
              <a:t>1</a:t>
            </a:fld>
            <a:endParaRPr lang="en-US" altLang="en-US" sz="1200" dirty="0">
              <a:solidFill>
                <a:prstClr val="black"/>
              </a:solidFill>
            </a:endParaRPr>
          </a:p>
        </p:txBody>
      </p:sp>
      <p:sp>
        <p:nvSpPr>
          <p:cNvPr id="27650" name="Rectangle 2"/>
          <p:cNvSpPr>
            <a:spLocks noGrp="1" noRot="1" noChangeAspect="1" noChangeArrowheads="1" noTextEdit="1"/>
          </p:cNvSpPr>
          <p:nvPr>
            <p:ph type="sldImg"/>
          </p:nvPr>
        </p:nvSpPr>
        <p:spPr>
          <a:ln/>
          <a:extLst/>
        </p:spPr>
      </p:sp>
      <p:sp>
        <p:nvSpPr>
          <p:cNvPr id="48132" name="Rectangle 3"/>
          <p:cNvSpPr>
            <a:spLocks noGrp="1" noChangeArrowheads="1"/>
          </p:cNvSpPr>
          <p:nvPr>
            <p:ph type="body" idx="1"/>
          </p:nvPr>
        </p:nvSpPr>
        <p:spPr>
          <a:noFill/>
        </p:spPr>
        <p:txBody>
          <a:bodyPr/>
          <a:lstStyle/>
          <a:p>
            <a:pPr eaLnBrk="1" hangingPunct="1"/>
            <a:endParaRPr lang="en-US" altLang="en-US" dirty="0" smtClean="0">
              <a:ea typeface="ＭＳ Ｐゴシック" pitchFamily="34" charset="-128"/>
            </a:endParaRPr>
          </a:p>
        </p:txBody>
      </p:sp>
    </p:spTree>
    <p:extLst>
      <p:ext uri="{BB962C8B-B14F-4D97-AF65-F5344CB8AC3E}">
        <p14:creationId xmlns:p14="http://schemas.microsoft.com/office/powerpoint/2010/main" val="4076459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Tree>
    <p:extLst>
      <p:ext uri="{BB962C8B-B14F-4D97-AF65-F5344CB8AC3E}">
        <p14:creationId xmlns:p14="http://schemas.microsoft.com/office/powerpoint/2010/main" val="1717481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Tree>
    <p:extLst>
      <p:ext uri="{BB962C8B-B14F-4D97-AF65-F5344CB8AC3E}">
        <p14:creationId xmlns:p14="http://schemas.microsoft.com/office/powerpoint/2010/main" val="4011724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075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09DD51-8AA8-414E-B258-BF8271ED345E}" type="slidenum">
              <a:rPr lang="en-US" smtClean="0">
                <a:solidFill>
                  <a:prstClr val="black"/>
                </a:solidFill>
              </a:rPr>
              <a:pPr fontAlgn="base">
                <a:spcBef>
                  <a:spcPct val="0"/>
                </a:spcBef>
                <a:spcAft>
                  <a:spcPct val="0"/>
                </a:spcAft>
                <a:defRPr/>
              </a:pPr>
              <a:t>19</a:t>
            </a:fld>
            <a:endParaRPr lang="en-US" smtClean="0">
              <a:solidFill>
                <a:prstClr val="black"/>
              </a:solidFill>
            </a:endParaRPr>
          </a:p>
        </p:txBody>
      </p:sp>
    </p:spTree>
    <p:extLst>
      <p:ext uri="{BB962C8B-B14F-4D97-AF65-F5344CB8AC3E}">
        <p14:creationId xmlns:p14="http://schemas.microsoft.com/office/powerpoint/2010/main" val="2087146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1C51DC-F001-FE44-955E-C9562B58EEE6}"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77862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What we know about support for common core is that when</a:t>
            </a:r>
            <a:r>
              <a:rPr lang="en-US" baseline="0" dirty="0" smtClean="0"/>
              <a:t> people understand what the standards are, what they do and why they are needed, they are supportive.  That’s why t</a:t>
            </a:r>
            <a:r>
              <a:rPr lang="en-US" dirty="0" smtClean="0"/>
              <a:t>his is not a PR campaign,</a:t>
            </a:r>
            <a:r>
              <a:rPr lang="en-US" baseline="0" dirty="0" smtClean="0"/>
              <a:t> it is an effort to provide our education community with the resources they need to provide good information on the common core state standards.</a:t>
            </a:r>
            <a:r>
              <a:rPr lang="en-US" dirty="0" smtClean="0"/>
              <a:t> </a:t>
            </a:r>
            <a:endParaRPr lang="en-US" dirty="0"/>
          </a:p>
        </p:txBody>
      </p:sp>
      <p:sp>
        <p:nvSpPr>
          <p:cNvPr id="4" name="Slide Number Placeholder 3"/>
          <p:cNvSpPr>
            <a:spLocks noGrp="1"/>
          </p:cNvSpPr>
          <p:nvPr>
            <p:ph type="sldNum" sz="quarter" idx="10"/>
          </p:nvPr>
        </p:nvSpPr>
        <p:spPr/>
        <p:txBody>
          <a:bodyPr/>
          <a:lstStyle/>
          <a:p>
            <a:fld id="{831C51DC-F001-FE44-955E-C9562B58EEE6}"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801909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brings</a:t>
            </a:r>
            <a:r>
              <a:rPr lang="en-US" baseline="0" dirty="0" smtClean="0"/>
              <a:t> a unique perspective and strength and together represent almost 1 million members. And each is a critical part of the education system and serves as a strong voice.</a:t>
            </a:r>
            <a:endParaRPr lang="en-US" dirty="0"/>
          </a:p>
        </p:txBody>
      </p:sp>
      <p:sp>
        <p:nvSpPr>
          <p:cNvPr id="4" name="Slide Number Placeholder 3"/>
          <p:cNvSpPr>
            <a:spLocks noGrp="1"/>
          </p:cNvSpPr>
          <p:nvPr>
            <p:ph type="sldNum" sz="quarter" idx="10"/>
          </p:nvPr>
        </p:nvSpPr>
        <p:spPr/>
        <p:txBody>
          <a:bodyPr/>
          <a:lstStyle/>
          <a:p>
            <a:fld id="{831C51DC-F001-FE44-955E-C9562B58EEE6}"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763959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Rot="1" noChangeAspect="1" noChangeArrowheads="1"/>
          </p:cNvSpPr>
          <p:nvPr>
            <p:ph type="sldImg"/>
          </p:nvPr>
        </p:nvSpPr>
        <p:spPr>
          <a:xfrm>
            <a:off x="1181100" y="696913"/>
            <a:ext cx="4648200" cy="3486150"/>
          </a:xfrm>
          <a:solidFill>
            <a:srgbClr val="FFFFFF"/>
          </a:solidFill>
          <a:ln/>
        </p:spPr>
      </p:sp>
      <p:sp>
        <p:nvSpPr>
          <p:cNvPr id="44034" name="Rectangle 2"/>
          <p:cNvSpPr>
            <a:spLocks noGrp="1" noChangeArrowheads="1"/>
          </p:cNvSpPr>
          <p:nvPr>
            <p:ph type="body" idx="1"/>
          </p:nvPr>
        </p:nvSpPr>
        <p:spPr>
          <a:ln/>
        </p:spPr>
        <p:txBody>
          <a:bodyPr/>
          <a:lstStyle/>
          <a:p>
            <a:pPr eaLnBrk="1" hangingPunct="1">
              <a:defRPr/>
            </a:pPr>
            <a:endParaRPr lang="en-US" sz="2000" dirty="0">
              <a:latin typeface="Lucida Grande" charset="0"/>
              <a:cs typeface="Lucida Grande" charset="0"/>
              <a:sym typeface="Lucida Grande" charset="0"/>
            </a:endParaRPr>
          </a:p>
          <a:p>
            <a:pPr eaLnBrk="1" hangingPunct="1">
              <a:defRPr/>
            </a:pPr>
            <a:r>
              <a:rPr lang="en-US" sz="2000" dirty="0">
                <a:latin typeface="Lucida Grande" charset="0"/>
                <a:cs typeface="Lucida Grande" charset="0"/>
                <a:sym typeface="Lucida Grande" charset="0"/>
              </a:rPr>
              <a:t>The toolkit FrameWorks designed for the California Common Core campaign distills all of the research into a resource filled with templates and communications strategies modeled on what we know about the most effective ways to communicate with the public about Common Core-related issues. </a:t>
            </a:r>
          </a:p>
          <a:p>
            <a:pPr eaLnBrk="1" hangingPunct="1">
              <a:defRPr/>
            </a:pPr>
            <a:endParaRPr lang="en-US" sz="2000" dirty="0">
              <a:latin typeface="Lucida Grande" charset="0"/>
              <a:cs typeface="Lucida Grande" charset="0"/>
              <a:sym typeface="Lucida Grande" charset="0"/>
            </a:endParaRPr>
          </a:p>
          <a:p>
            <a:pPr eaLnBrk="1" hangingPunct="1">
              <a:defRPr/>
            </a:pPr>
            <a:r>
              <a:rPr lang="en-US" sz="2000" dirty="0">
                <a:latin typeface="Lucida Grande" charset="0"/>
                <a:cs typeface="Lucida Grande" charset="0"/>
                <a:sym typeface="Lucida Grande" charset="0"/>
              </a:rPr>
              <a:t>5 years of research; 30K people; 3K in CA designed to help change the conversation</a:t>
            </a:r>
          </a:p>
          <a:p>
            <a:pPr eaLnBrk="1" hangingPunct="1">
              <a:defRPr/>
            </a:pPr>
            <a:endParaRPr lang="en-US" sz="2000" dirty="0">
              <a:latin typeface="Lucida Grande" charset="0"/>
              <a:cs typeface="Lucida Grande" charset="0"/>
              <a:sym typeface="Lucida Grande" charset="0"/>
            </a:endParaRPr>
          </a:p>
        </p:txBody>
      </p:sp>
    </p:spTree>
    <p:extLst>
      <p:ext uri="{BB962C8B-B14F-4D97-AF65-F5344CB8AC3E}">
        <p14:creationId xmlns:p14="http://schemas.microsoft.com/office/powerpoint/2010/main" val="2825437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want to change</a:t>
            </a:r>
            <a:r>
              <a:rPr lang="en-US" baseline="0" dirty="0" smtClean="0"/>
              <a:t> the output, we need to change the input and the messages we’ve been using are not working.  </a:t>
            </a:r>
            <a:endParaRPr lang="en-US" dirty="0"/>
          </a:p>
        </p:txBody>
      </p:sp>
      <p:sp>
        <p:nvSpPr>
          <p:cNvPr id="4" name="Slide Number Placeholder 3"/>
          <p:cNvSpPr>
            <a:spLocks noGrp="1"/>
          </p:cNvSpPr>
          <p:nvPr>
            <p:ph type="sldNum" sz="quarter" idx="10"/>
          </p:nvPr>
        </p:nvSpPr>
        <p:spPr/>
        <p:txBody>
          <a:bodyPr/>
          <a:lstStyle/>
          <a:p>
            <a:fld id="{831C51DC-F001-FE44-955E-C9562B58EEE6}"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0250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Rot="1" noChangeAspect="1" noChangeArrowheads="1"/>
          </p:cNvSpPr>
          <p:nvPr>
            <p:ph type="sldImg"/>
          </p:nvPr>
        </p:nvSpPr>
        <p:spPr>
          <a:xfrm>
            <a:off x="1181100" y="696913"/>
            <a:ext cx="4648200" cy="3486150"/>
          </a:xfrm>
          <a:solidFill>
            <a:srgbClr val="FFFFFF"/>
          </a:solidFill>
          <a:ln/>
        </p:spPr>
      </p:sp>
      <p:sp>
        <p:nvSpPr>
          <p:cNvPr id="46082" name="Rectangle 2"/>
          <p:cNvSpPr>
            <a:spLocks noGrp="1" noChangeArrowheads="1"/>
          </p:cNvSpPr>
          <p:nvPr>
            <p:ph type="body" idx="1"/>
          </p:nvPr>
        </p:nvSpPr>
        <p:spPr>
          <a:ln/>
        </p:spPr>
        <p:txBody>
          <a:bodyPr/>
          <a:lstStyle/>
          <a:p>
            <a:pPr eaLnBrk="1" hangingPunct="1">
              <a:defRPr/>
            </a:pPr>
            <a:r>
              <a:rPr lang="en-US" dirty="0" smtClean="0">
                <a:latin typeface="Helvetica" charset="0"/>
                <a:cs typeface="Helvetica" charset="0"/>
                <a:sym typeface="Helvetica" charset="0"/>
              </a:rPr>
              <a:t>We </a:t>
            </a:r>
            <a:r>
              <a:rPr lang="en-US" dirty="0">
                <a:latin typeface="Helvetica" charset="0"/>
                <a:cs typeface="Helvetica" charset="0"/>
                <a:sym typeface="Helvetica" charset="0"/>
              </a:rPr>
              <a:t>often try to correct people</a:t>
            </a:r>
            <a:r>
              <a:rPr lang="ja-JP" altLang="en-US" dirty="0">
                <a:latin typeface="Arial"/>
                <a:cs typeface="Helvetica" charset="0"/>
                <a:sym typeface="Helvetica" charset="0"/>
              </a:rPr>
              <a:t>’</a:t>
            </a:r>
            <a:r>
              <a:rPr lang="en-US" dirty="0">
                <a:latin typeface="Helvetica" charset="0"/>
                <a:cs typeface="Helvetica" charset="0"/>
                <a:sym typeface="Helvetica" charset="0"/>
              </a:rPr>
              <a:t>s mistakes by exposing their wrong thinking.  Myths and facts sheets are one way we do this.  But they don</a:t>
            </a:r>
            <a:r>
              <a:rPr lang="ja-JP" altLang="en-US" dirty="0">
                <a:latin typeface="Arial"/>
                <a:cs typeface="Helvetica" charset="0"/>
                <a:sym typeface="Helvetica" charset="0"/>
              </a:rPr>
              <a:t>’</a:t>
            </a:r>
            <a:r>
              <a:rPr lang="en-US" dirty="0">
                <a:latin typeface="Helvetica" charset="0"/>
                <a:cs typeface="Helvetica" charset="0"/>
                <a:sym typeface="Helvetica" charset="0"/>
              </a:rPr>
              <a:t>t work they way we think they should, as researchers have documented</a:t>
            </a:r>
            <a:r>
              <a:rPr lang="en-US" dirty="0" smtClean="0">
                <a:latin typeface="Helvetica" charset="0"/>
                <a:cs typeface="Helvetica" charset="0"/>
                <a:sym typeface="Helvetica" charset="0"/>
              </a:rPr>
              <a:t>.</a:t>
            </a:r>
            <a:endParaRPr lang="en-US" dirty="0">
              <a:latin typeface="Helvetica" charset="0"/>
              <a:cs typeface="Helvetica" charset="0"/>
              <a:sym typeface="Helvetica" charset="0"/>
            </a:endParaRPr>
          </a:p>
          <a:p>
            <a:pPr eaLnBrk="1" hangingPunct="1">
              <a:defRPr/>
            </a:pPr>
            <a:endParaRPr lang="en-US" dirty="0">
              <a:latin typeface="Helvetica" charset="0"/>
              <a:cs typeface="Helvetica" charset="0"/>
              <a:sym typeface="Helvetica" charset="0"/>
            </a:endParaRPr>
          </a:p>
          <a:p>
            <a:pPr eaLnBrk="1" hangingPunct="1">
              <a:defRPr/>
            </a:pPr>
            <a:r>
              <a:rPr lang="ja-JP" altLang="en-US" sz="1600" dirty="0">
                <a:latin typeface="Arial"/>
                <a:cs typeface="American Typewriter" charset="0"/>
                <a:sym typeface="American Typewriter" charset="0"/>
              </a:rPr>
              <a:t>“</a:t>
            </a:r>
            <a:r>
              <a:rPr lang="en-US" sz="1600" dirty="0">
                <a:latin typeface="American Typewriter" charset="0"/>
                <a:cs typeface="American Typewriter" charset="0"/>
                <a:sym typeface="American Typewriter" charset="0"/>
              </a:rPr>
              <a:t>...The conventional response to myths and urban legends is to counter bad information with accurate information. But the new psychological studies show that denials and clarifications, for all their intuitive appeal, can paradoxically contribute to the resiliency of popular myths.</a:t>
            </a:r>
            <a:r>
              <a:rPr lang="ja-JP" altLang="en-US" sz="1600" dirty="0">
                <a:latin typeface="Arial"/>
                <a:cs typeface="American Typewriter" charset="0"/>
                <a:sym typeface="American Typewriter" charset="0"/>
              </a:rPr>
              <a:t>”</a:t>
            </a:r>
            <a:endParaRPr lang="en-US" sz="1600" dirty="0">
              <a:latin typeface="American Typewriter" charset="0"/>
              <a:cs typeface="American Typewriter" charset="0"/>
              <a:sym typeface="American Typewriter" charset="0"/>
            </a:endParaRPr>
          </a:p>
          <a:p>
            <a:pPr eaLnBrk="1" hangingPunct="1">
              <a:defRPr/>
            </a:pPr>
            <a:endParaRPr lang="en-US" sz="1600" dirty="0">
              <a:latin typeface="American Typewriter" charset="0"/>
              <a:cs typeface="American Typewriter" charset="0"/>
              <a:sym typeface="American Typewriter" charset="0"/>
            </a:endParaRPr>
          </a:p>
          <a:p>
            <a:pPr eaLnBrk="1" hangingPunct="1">
              <a:defRPr/>
            </a:pPr>
            <a:r>
              <a:rPr lang="en-US" sz="1600" dirty="0">
                <a:latin typeface="American Typewriter" charset="0"/>
                <a:cs typeface="American Typewriter" charset="0"/>
                <a:sym typeface="American Typewriter" charset="0"/>
              </a:rPr>
              <a:t>Why is this so? </a:t>
            </a:r>
          </a:p>
          <a:p>
            <a:pPr eaLnBrk="1" hangingPunct="1">
              <a:defRPr/>
            </a:pPr>
            <a:r>
              <a:rPr lang="en-US" sz="1600" dirty="0">
                <a:latin typeface="American Typewriter" charset="0"/>
                <a:cs typeface="American Typewriter" charset="0"/>
                <a:sym typeface="American Typewriter" charset="0"/>
              </a:rPr>
              <a:t>Because our minds don</a:t>
            </a:r>
            <a:r>
              <a:rPr lang="ja-JP" altLang="en-US" sz="1600" dirty="0">
                <a:latin typeface="Arial"/>
                <a:cs typeface="American Typewriter" charset="0"/>
                <a:sym typeface="American Typewriter" charset="0"/>
              </a:rPr>
              <a:t>’</a:t>
            </a:r>
            <a:r>
              <a:rPr lang="en-US" sz="1600" dirty="0">
                <a:latin typeface="American Typewriter" charset="0"/>
                <a:cs typeface="American Typewriter" charset="0"/>
                <a:sym typeface="American Typewriter" charset="0"/>
              </a:rPr>
              <a:t>t work literally.  Instead, we re-mind people of what they thought to be true initially, and then come behind it with some exotic and unfamiliar contesting information. What do you think people remember?</a:t>
            </a:r>
          </a:p>
          <a:p>
            <a:pPr eaLnBrk="1" hangingPunct="1">
              <a:defRPr/>
            </a:pPr>
            <a:endParaRPr lang="en-US" sz="1600" dirty="0">
              <a:latin typeface="American Typewriter" charset="0"/>
              <a:cs typeface="American Typewriter" charset="0"/>
              <a:sym typeface="American Typewriter" charset="0"/>
            </a:endParaRPr>
          </a:p>
          <a:p>
            <a:pPr eaLnBrk="1" hangingPunct="1">
              <a:defRPr/>
            </a:pPr>
            <a:r>
              <a:rPr lang="en-US" sz="1600" dirty="0">
                <a:latin typeface="American Typewriter" charset="0"/>
                <a:cs typeface="American Typewriter" charset="0"/>
                <a:sym typeface="American Typewriter" charset="0"/>
              </a:rPr>
              <a:t>But, when working to lift up one understanding of an issue rather than another, this sort of myth-fact organization is not effective with non-experts. Because of the way we process information, we are more likely to consider information we have previously encountered as TRUE. And so, the dominant understanding sticks, and the contesting frame </a:t>
            </a:r>
            <a:r>
              <a:rPr lang="en-US" sz="1600" dirty="0" err="1">
                <a:latin typeface="American Typewriter" charset="0"/>
                <a:cs typeface="American Typewriter" charset="0"/>
                <a:sym typeface="American Typewriter" charset="0"/>
              </a:rPr>
              <a:t>doesn</a:t>
            </a:r>
            <a:r>
              <a:rPr lang="ja-JP" altLang="en-US" sz="1600" dirty="0">
                <a:latin typeface="Arial"/>
                <a:cs typeface="American Typewriter" charset="0"/>
                <a:sym typeface="American Typewriter" charset="0"/>
              </a:rPr>
              <a:t>’</a:t>
            </a:r>
            <a:r>
              <a:rPr lang="en-US" sz="1600" dirty="0">
                <a:latin typeface="American Typewriter" charset="0"/>
                <a:cs typeface="American Typewriter" charset="0"/>
                <a:sym typeface="American Typewriter" charset="0"/>
              </a:rPr>
              <a:t>t.</a:t>
            </a:r>
          </a:p>
          <a:p>
            <a:pPr eaLnBrk="1" hangingPunct="1">
              <a:defRPr/>
            </a:pPr>
            <a:endParaRPr lang="en-US" sz="1600" dirty="0">
              <a:latin typeface="American Typewriter" charset="0"/>
              <a:cs typeface="American Typewriter" charset="0"/>
              <a:sym typeface="American Typewriter" charset="0"/>
            </a:endParaRPr>
          </a:p>
        </p:txBody>
      </p:sp>
    </p:spTree>
    <p:extLst>
      <p:ext uri="{BB962C8B-B14F-4D97-AF65-F5344CB8AC3E}">
        <p14:creationId xmlns:p14="http://schemas.microsoft.com/office/powerpoint/2010/main" val="2415041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are talking about issues, starting</a:t>
            </a:r>
            <a:r>
              <a:rPr lang="en-US" baseline="0" dirty="0" smtClean="0"/>
              <a:t> with values helps keep the conversation positive and focused on the right issues.  But we also need to be sure we can explain what we are talking about and provide information about how we are addressing these problems.</a:t>
            </a:r>
          </a:p>
          <a:p>
            <a:endParaRPr lang="en-US" baseline="0" dirty="0" smtClean="0"/>
          </a:p>
          <a:p>
            <a:r>
              <a:rPr lang="en-US" baseline="0" dirty="0" smtClean="0"/>
              <a:t>Why does this matter?</a:t>
            </a:r>
          </a:p>
          <a:p>
            <a:r>
              <a:rPr lang="en-US" baseline="0" dirty="0" smtClean="0"/>
              <a:t>How does it work?</a:t>
            </a:r>
          </a:p>
          <a:p>
            <a:r>
              <a:rPr lang="en-US" baseline="0" dirty="0" smtClean="0"/>
              <a:t>What’s the goal?</a:t>
            </a:r>
            <a:endParaRPr lang="en-US" dirty="0"/>
          </a:p>
        </p:txBody>
      </p:sp>
      <p:sp>
        <p:nvSpPr>
          <p:cNvPr id="4" name="Slide Number Placeholder 3"/>
          <p:cNvSpPr>
            <a:spLocks noGrp="1"/>
          </p:cNvSpPr>
          <p:nvPr>
            <p:ph type="sldNum" sz="quarter" idx="10"/>
          </p:nvPr>
        </p:nvSpPr>
        <p:spPr/>
        <p:txBody>
          <a:bodyPr/>
          <a:lstStyle/>
          <a:p>
            <a:fld id="{831C51DC-F001-FE44-955E-C9562B58EEE6}"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740461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51AE6-D8B1-4558-B1F9-A8BCE2A229F5}" type="slidenum">
              <a:rPr lang="en-US" smtClean="0"/>
              <a:t>2</a:t>
            </a:fld>
            <a:endParaRPr lang="en-US" dirty="0"/>
          </a:p>
        </p:txBody>
      </p:sp>
    </p:spTree>
    <p:extLst>
      <p:ext uri="{BB962C8B-B14F-4D97-AF65-F5344CB8AC3E}">
        <p14:creationId xmlns:p14="http://schemas.microsoft.com/office/powerpoint/2010/main" val="927540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1C51DC-F001-FE44-955E-C9562B58EEE6}"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09883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a:t>
            </a:r>
            <a:r>
              <a:rPr lang="en-US" baseline="0" dirty="0" smtClean="0"/>
              <a:t> an example of the story that the public is telling itself about public education.  Instead we can talk about remodeling</a:t>
            </a:r>
            <a:endParaRPr lang="en-US" dirty="0"/>
          </a:p>
        </p:txBody>
      </p:sp>
      <p:sp>
        <p:nvSpPr>
          <p:cNvPr id="4" name="Slide Number Placeholder 3"/>
          <p:cNvSpPr>
            <a:spLocks noGrp="1"/>
          </p:cNvSpPr>
          <p:nvPr>
            <p:ph type="sldNum" sz="quarter" idx="10"/>
          </p:nvPr>
        </p:nvSpPr>
        <p:spPr/>
        <p:txBody>
          <a:bodyPr/>
          <a:lstStyle/>
          <a:p>
            <a:fld id="{831C51DC-F001-FE44-955E-C9562B58EEE6}"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643504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BFA3F8AD-BF52-4F7A-97EF-1B384EB272B2}" type="slidenum">
              <a:rPr lang="en-US" altLang="en-US" sz="1200">
                <a:solidFill>
                  <a:prstClr val="black"/>
                </a:solidFill>
              </a:rPr>
              <a:pPr/>
              <a:t>55</a:t>
            </a:fld>
            <a:endParaRPr lang="en-US" altLang="en-US" sz="1200" dirty="0">
              <a:solidFill>
                <a:prstClr val="black"/>
              </a:solidFill>
            </a:endParaRPr>
          </a:p>
        </p:txBody>
      </p:sp>
      <p:sp>
        <p:nvSpPr>
          <p:cNvPr id="27650" name="Rectangle 2"/>
          <p:cNvSpPr>
            <a:spLocks noGrp="1" noRot="1" noChangeAspect="1" noChangeArrowheads="1" noTextEdit="1"/>
          </p:cNvSpPr>
          <p:nvPr>
            <p:ph type="sldImg"/>
          </p:nvPr>
        </p:nvSpPr>
        <p:spPr>
          <a:ln/>
          <a:extLst/>
        </p:spPr>
      </p:sp>
      <p:sp>
        <p:nvSpPr>
          <p:cNvPr id="48132" name="Rectangle 3"/>
          <p:cNvSpPr>
            <a:spLocks noGrp="1" noChangeArrowheads="1"/>
          </p:cNvSpPr>
          <p:nvPr>
            <p:ph type="body" idx="1"/>
          </p:nvPr>
        </p:nvSpPr>
        <p:spPr>
          <a:noFill/>
        </p:spPr>
        <p:txBody>
          <a:bodyPr/>
          <a:lstStyle/>
          <a:p>
            <a:pPr eaLnBrk="1" hangingPunct="1"/>
            <a:endParaRPr lang="en-US" altLang="en-US" dirty="0" smtClean="0">
              <a:ea typeface="ＭＳ Ｐゴシック" pitchFamily="34" charset="-128"/>
            </a:endParaRPr>
          </a:p>
        </p:txBody>
      </p:sp>
    </p:spTree>
    <p:extLst>
      <p:ext uri="{BB962C8B-B14F-4D97-AF65-F5344CB8AC3E}">
        <p14:creationId xmlns:p14="http://schemas.microsoft.com/office/powerpoint/2010/main" val="1269082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BFA3F8AD-BF52-4F7A-97EF-1B384EB272B2}" type="slidenum">
              <a:rPr lang="en-US" altLang="en-US" sz="1200">
                <a:solidFill>
                  <a:prstClr val="black"/>
                </a:solidFill>
              </a:rPr>
              <a:pPr/>
              <a:t>56</a:t>
            </a:fld>
            <a:endParaRPr lang="en-US" altLang="en-US" sz="1200" dirty="0">
              <a:solidFill>
                <a:prstClr val="black"/>
              </a:solidFill>
            </a:endParaRPr>
          </a:p>
        </p:txBody>
      </p:sp>
      <p:sp>
        <p:nvSpPr>
          <p:cNvPr id="27650" name="Rectangle 2"/>
          <p:cNvSpPr>
            <a:spLocks noGrp="1" noRot="1" noChangeAspect="1" noChangeArrowheads="1" noTextEdit="1"/>
          </p:cNvSpPr>
          <p:nvPr>
            <p:ph type="sldImg"/>
          </p:nvPr>
        </p:nvSpPr>
        <p:spPr>
          <a:ln/>
          <a:extLst/>
        </p:spPr>
      </p:sp>
      <p:sp>
        <p:nvSpPr>
          <p:cNvPr id="48132" name="Rectangle 3"/>
          <p:cNvSpPr>
            <a:spLocks noGrp="1" noChangeArrowheads="1"/>
          </p:cNvSpPr>
          <p:nvPr>
            <p:ph type="body" idx="1"/>
          </p:nvPr>
        </p:nvSpPr>
        <p:spPr>
          <a:noFill/>
        </p:spPr>
        <p:txBody>
          <a:bodyPr/>
          <a:lstStyle/>
          <a:p>
            <a:pPr eaLnBrk="1" hangingPunct="1"/>
            <a:endParaRPr lang="en-US" altLang="en-US" dirty="0" smtClean="0">
              <a:ea typeface="ＭＳ Ｐゴシック" pitchFamily="34" charset="-128"/>
            </a:endParaRPr>
          </a:p>
        </p:txBody>
      </p:sp>
    </p:spTree>
    <p:extLst>
      <p:ext uri="{BB962C8B-B14F-4D97-AF65-F5344CB8AC3E}">
        <p14:creationId xmlns:p14="http://schemas.microsoft.com/office/powerpoint/2010/main" val="2070434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0749F-F9B7-4EB2-AA86-67BA012B183D}"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1251118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0749F-F9B7-4EB2-AA86-67BA012B183D}"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3830353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defTabSz="931080">
              <a:defRPr sz="3700">
                <a:solidFill>
                  <a:schemeClr val="tx1"/>
                </a:solidFill>
                <a:latin typeface="Arial" charset="0"/>
              </a:defRPr>
            </a:lvl1pPr>
            <a:lvl2pPr marL="748705" indent="-287963" defTabSz="931080">
              <a:defRPr sz="3700">
                <a:solidFill>
                  <a:schemeClr val="tx1"/>
                </a:solidFill>
                <a:latin typeface="Arial" charset="0"/>
              </a:defRPr>
            </a:lvl2pPr>
            <a:lvl3pPr marL="1151852" indent="-230370" defTabSz="931080">
              <a:defRPr sz="3700">
                <a:solidFill>
                  <a:schemeClr val="tx1"/>
                </a:solidFill>
                <a:latin typeface="Arial" charset="0"/>
              </a:defRPr>
            </a:lvl3pPr>
            <a:lvl4pPr marL="1612594" indent="-230370" defTabSz="931080">
              <a:defRPr sz="3700">
                <a:solidFill>
                  <a:schemeClr val="tx1"/>
                </a:solidFill>
                <a:latin typeface="Arial" charset="0"/>
              </a:defRPr>
            </a:lvl4pPr>
            <a:lvl5pPr marL="2073335" indent="-230370" defTabSz="931080">
              <a:defRPr sz="3700">
                <a:solidFill>
                  <a:schemeClr val="tx1"/>
                </a:solidFill>
                <a:latin typeface="Arial" charset="0"/>
              </a:defRPr>
            </a:lvl5pPr>
            <a:lvl6pPr marL="2534077" indent="-230370" defTabSz="931080" eaLnBrk="0" fontAlgn="base" hangingPunct="0">
              <a:lnSpc>
                <a:spcPct val="80000"/>
              </a:lnSpc>
              <a:spcBef>
                <a:spcPct val="20000"/>
              </a:spcBef>
              <a:spcAft>
                <a:spcPct val="0"/>
              </a:spcAft>
              <a:defRPr sz="3700">
                <a:solidFill>
                  <a:schemeClr val="tx1"/>
                </a:solidFill>
                <a:latin typeface="Arial" charset="0"/>
              </a:defRPr>
            </a:lvl6pPr>
            <a:lvl7pPr marL="2994817" indent="-230370" defTabSz="931080" eaLnBrk="0" fontAlgn="base" hangingPunct="0">
              <a:lnSpc>
                <a:spcPct val="80000"/>
              </a:lnSpc>
              <a:spcBef>
                <a:spcPct val="20000"/>
              </a:spcBef>
              <a:spcAft>
                <a:spcPct val="0"/>
              </a:spcAft>
              <a:defRPr sz="3700">
                <a:solidFill>
                  <a:schemeClr val="tx1"/>
                </a:solidFill>
                <a:latin typeface="Arial" charset="0"/>
              </a:defRPr>
            </a:lvl7pPr>
            <a:lvl8pPr marL="3455558" indent="-230370" defTabSz="931080" eaLnBrk="0" fontAlgn="base" hangingPunct="0">
              <a:lnSpc>
                <a:spcPct val="80000"/>
              </a:lnSpc>
              <a:spcBef>
                <a:spcPct val="20000"/>
              </a:spcBef>
              <a:spcAft>
                <a:spcPct val="0"/>
              </a:spcAft>
              <a:defRPr sz="3700">
                <a:solidFill>
                  <a:schemeClr val="tx1"/>
                </a:solidFill>
                <a:latin typeface="Arial" charset="0"/>
              </a:defRPr>
            </a:lvl8pPr>
            <a:lvl9pPr marL="3916299" indent="-230370" defTabSz="931080" eaLnBrk="0" fontAlgn="base" hangingPunct="0">
              <a:lnSpc>
                <a:spcPct val="80000"/>
              </a:lnSpc>
              <a:spcBef>
                <a:spcPct val="20000"/>
              </a:spcBef>
              <a:spcAft>
                <a:spcPct val="0"/>
              </a:spcAft>
              <a:defRPr sz="3700">
                <a:solidFill>
                  <a:schemeClr val="tx1"/>
                </a:solidFill>
                <a:latin typeface="Arial" charset="0"/>
              </a:defRPr>
            </a:lvl9pPr>
          </a:lstStyle>
          <a:p>
            <a:fld id="{A90B7E4B-2BDA-49DD-8DB5-D34D57F269A0}" type="slidenum">
              <a:rPr lang="en-US" altLang="en-US" sz="1200">
                <a:solidFill>
                  <a:srgbClr val="000054"/>
                </a:solidFill>
              </a:rPr>
              <a:pPr/>
              <a:t>64</a:t>
            </a:fld>
            <a:endParaRPr lang="en-US" altLang="en-US" sz="1200" dirty="0">
              <a:solidFill>
                <a:srgbClr val="000054"/>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lvl="8">
              <a:lnSpc>
                <a:spcPct val="90000"/>
              </a:lnSpc>
              <a:buFontTx/>
              <a:buNone/>
            </a:pPr>
            <a:endParaRPr lang="en-US" altLang="en-US" sz="1600" dirty="0">
              <a:latin typeface="Arial" charset="0"/>
            </a:endParaRPr>
          </a:p>
        </p:txBody>
      </p:sp>
    </p:spTree>
    <p:extLst>
      <p:ext uri="{BB962C8B-B14F-4D97-AF65-F5344CB8AC3E}">
        <p14:creationId xmlns:p14="http://schemas.microsoft.com/office/powerpoint/2010/main" val="4264194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Tree>
    <p:extLst>
      <p:ext uri="{BB962C8B-B14F-4D97-AF65-F5344CB8AC3E}">
        <p14:creationId xmlns:p14="http://schemas.microsoft.com/office/powerpoint/2010/main" val="3686563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Tree>
    <p:extLst>
      <p:ext uri="{BB962C8B-B14F-4D97-AF65-F5344CB8AC3E}">
        <p14:creationId xmlns:p14="http://schemas.microsoft.com/office/powerpoint/2010/main" val="166174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Tree>
    <p:extLst>
      <p:ext uri="{BB962C8B-B14F-4D97-AF65-F5344CB8AC3E}">
        <p14:creationId xmlns:p14="http://schemas.microsoft.com/office/powerpoint/2010/main" val="2831699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0749F-F9B7-4EB2-AA86-67BA012B183D}"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527853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951AE6-D8B1-4558-B1F9-A8BCE2A229F5}" type="slidenum">
              <a:rPr lang="en-US" smtClean="0"/>
              <a:t>8</a:t>
            </a:fld>
            <a:endParaRPr lang="en-US"/>
          </a:p>
        </p:txBody>
      </p:sp>
    </p:spTree>
    <p:extLst>
      <p:ext uri="{BB962C8B-B14F-4D97-AF65-F5344CB8AC3E}">
        <p14:creationId xmlns:p14="http://schemas.microsoft.com/office/powerpoint/2010/main" val="3139812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Tree>
    <p:extLst>
      <p:ext uri="{BB962C8B-B14F-4D97-AF65-F5344CB8AC3E}">
        <p14:creationId xmlns:p14="http://schemas.microsoft.com/office/powerpoint/2010/main" val="3544710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951AE6-D8B1-4558-B1F9-A8BCE2A229F5}" type="slidenum">
              <a:rPr lang="en-US" smtClean="0"/>
              <a:t>12</a:t>
            </a:fld>
            <a:endParaRPr lang="en-US"/>
          </a:p>
        </p:txBody>
      </p:sp>
    </p:spTree>
    <p:extLst>
      <p:ext uri="{BB962C8B-B14F-4D97-AF65-F5344CB8AC3E}">
        <p14:creationId xmlns:p14="http://schemas.microsoft.com/office/powerpoint/2010/main" val="7929011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gif"/><Relationship Id="rId5" Type="http://schemas.openxmlformats.org/officeDocument/2006/relationships/image" Target="../media/image1.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2.gif"/><Relationship Id="rId5" Type="http://schemas.openxmlformats.org/officeDocument/2006/relationships/image" Target="../media/image1.jpeg"/><Relationship Id="rId4" Type="http://schemas.openxmlformats.org/officeDocument/2006/relationships/image" Target="../media/image5.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Rectangle 14"/>
          <p:cNvSpPr>
            <a:spLocks noChangeArrowheads="1"/>
          </p:cNvSpPr>
          <p:nvPr userDrawn="1"/>
        </p:nvSpPr>
        <p:spPr bwMode="auto">
          <a:xfrm>
            <a:off x="1447800" y="2209800"/>
            <a:ext cx="7696200" cy="152400"/>
          </a:xfrm>
          <a:prstGeom prst="rect">
            <a:avLst/>
          </a:prstGeom>
          <a:gradFill rotWithShape="0">
            <a:gsLst>
              <a:gs pos="0">
                <a:schemeClr val="accent2">
                  <a:lumMod val="50000"/>
                </a:schemeClr>
              </a:gs>
              <a:gs pos="100000">
                <a:schemeClr val="tx2">
                  <a:lumMod val="20000"/>
                  <a:lumOff val="80000"/>
                </a:schemeClr>
              </a:gs>
            </a:gsLst>
            <a:lin ang="0" scaled="1"/>
          </a:gradFill>
          <a:ln>
            <a:noFill/>
          </a:ln>
        </p:spPr>
        <p:txBody>
          <a:bodyPr wrap="none" lIns="91430" tIns="45716" rIns="91430" bIns="45716" anchor="ctr"/>
          <a:lstStyle/>
          <a:p>
            <a:pPr defTabSz="914303" eaLnBrk="0" fontAlgn="base" hangingPunct="0">
              <a:spcBef>
                <a:spcPct val="0"/>
              </a:spcBef>
              <a:spcAft>
                <a:spcPct val="0"/>
              </a:spcAft>
              <a:defRPr/>
            </a:pPr>
            <a:endParaRPr lang="en-US" sz="1300" dirty="0">
              <a:solidFill>
                <a:srgbClr val="000054"/>
              </a:solidFill>
              <a:cs typeface="Arial" charset="0"/>
            </a:endParaRPr>
          </a:p>
        </p:txBody>
      </p:sp>
      <p:sp>
        <p:nvSpPr>
          <p:cNvPr id="4" name="Rectangle 17"/>
          <p:cNvSpPr>
            <a:spLocks noChangeArrowheads="1"/>
          </p:cNvSpPr>
          <p:nvPr userDrawn="1"/>
        </p:nvSpPr>
        <p:spPr bwMode="auto">
          <a:xfrm>
            <a:off x="1371601" y="6096001"/>
            <a:ext cx="716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p>
            <a:pPr defTabSz="914303" eaLnBrk="0" fontAlgn="base" hangingPunct="0">
              <a:spcBef>
                <a:spcPts val="800"/>
              </a:spcBef>
              <a:spcAft>
                <a:spcPct val="0"/>
              </a:spcAft>
            </a:pPr>
            <a:endParaRPr lang="en-US" altLang="en-US" sz="1200" b="1" dirty="0" smtClean="0">
              <a:solidFill>
                <a:srgbClr val="070C51"/>
              </a:solidFill>
              <a:latin typeface="Calibri" pitchFamily="34" charset="0"/>
              <a:cs typeface="Calibri" pitchFamily="34" charset="0"/>
            </a:endParaRPr>
          </a:p>
          <a:p>
            <a:pPr defTabSz="914303" eaLnBrk="0" fontAlgn="base" hangingPunct="0">
              <a:spcBef>
                <a:spcPts val="800"/>
              </a:spcBef>
              <a:spcAft>
                <a:spcPct val="0"/>
              </a:spcAft>
            </a:pPr>
            <a:r>
              <a:rPr lang="en-US" altLang="en-US" sz="1400" b="1" dirty="0" smtClean="0">
                <a:solidFill>
                  <a:srgbClr val="070C51"/>
                </a:solidFill>
                <a:latin typeface="Calibri" pitchFamily="34" charset="0"/>
                <a:cs typeface="Calibri" pitchFamily="34" charset="0"/>
              </a:rPr>
              <a:t>CALIFORNIA STATE BOARD OF EDUCATION</a:t>
            </a:r>
          </a:p>
          <a:p>
            <a:pPr defTabSz="914303" eaLnBrk="0" fontAlgn="base" hangingPunct="0">
              <a:spcBef>
                <a:spcPts val="800"/>
              </a:spcBef>
              <a:spcAft>
                <a:spcPct val="0"/>
              </a:spcAft>
            </a:pPr>
            <a:r>
              <a:rPr lang="en-US" altLang="en-US" sz="1400" dirty="0" smtClean="0">
                <a:solidFill>
                  <a:srgbClr val="070C51"/>
                </a:solidFill>
                <a:latin typeface="Calibri" pitchFamily="34" charset="0"/>
                <a:cs typeface="Calibri" pitchFamily="34" charset="0"/>
              </a:rPr>
              <a:t> </a:t>
            </a:r>
            <a:endParaRPr lang="en-US" altLang="en-US" sz="1400" b="1" dirty="0">
              <a:solidFill>
                <a:srgbClr val="000000"/>
              </a:solidFill>
              <a:latin typeface="Calibri" pitchFamily="34" charset="0"/>
              <a:cs typeface="Calibri" pitchFamily="34" charset="0"/>
            </a:endParaRPr>
          </a:p>
        </p:txBody>
      </p:sp>
      <p:pic>
        <p:nvPicPr>
          <p:cNvPr id="5" name="Picture 41" descr="C:\Users\scoelab\AppData\Local\Microsoft\Windows\Temporary Internet Files\Content.IE5\N4SAVRRO\MP900439571[1].jpg"/>
          <p:cNvPicPr>
            <a:picLocks noChangeAspect="1" noChangeArrowheads="1"/>
          </p:cNvPicPr>
          <p:nvPr userDrawn="1"/>
        </p:nvPicPr>
        <p:blipFill>
          <a:blip r:embed="rId2"/>
          <a:srcRect/>
          <a:stretch>
            <a:fillRect/>
          </a:stretch>
        </p:blipFill>
        <p:spPr bwMode="auto">
          <a:xfrm>
            <a:off x="1219201" y="3636964"/>
            <a:ext cx="3135313" cy="19256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MP900426501[1]"/>
          <p:cNvPicPr>
            <a:picLocks noChangeAspect="1" noChangeArrowheads="1"/>
          </p:cNvPicPr>
          <p:nvPr userDrawn="1"/>
        </p:nvPicPr>
        <p:blipFill>
          <a:blip r:embed="rId3"/>
          <a:srcRect/>
          <a:stretch>
            <a:fillRect/>
          </a:stretch>
        </p:blipFill>
        <p:spPr bwMode="auto">
          <a:xfrm>
            <a:off x="4354513" y="3636964"/>
            <a:ext cx="1924050" cy="19256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4" descr="MP900439561[1]"/>
          <p:cNvPicPr>
            <a:picLocks noChangeAspect="1" noChangeArrowheads="1"/>
          </p:cNvPicPr>
          <p:nvPr userDrawn="1"/>
        </p:nvPicPr>
        <p:blipFill>
          <a:blip r:embed="rId4"/>
          <a:srcRect/>
          <a:stretch>
            <a:fillRect/>
          </a:stretch>
        </p:blipFill>
        <p:spPr bwMode="auto">
          <a:xfrm>
            <a:off x="6278563" y="3636964"/>
            <a:ext cx="2865437" cy="19256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Rectangle 9"/>
          <p:cNvSpPr>
            <a:spLocks noChangeArrowheads="1"/>
          </p:cNvSpPr>
          <p:nvPr userDrawn="1"/>
        </p:nvSpPr>
        <p:spPr bwMode="auto">
          <a:xfrm rot="5400000" flipV="1">
            <a:off x="-2624931" y="2620169"/>
            <a:ext cx="6862763" cy="1628776"/>
          </a:xfrm>
          <a:custGeom>
            <a:avLst/>
            <a:gdLst>
              <a:gd name="T0" fmla="*/ 0 w 21600"/>
              <a:gd name="T1" fmla="*/ 0 h 20886"/>
              <a:gd name="T2" fmla="*/ 2147483647 w 21600"/>
              <a:gd name="T3" fmla="*/ 0 h 20886"/>
              <a:gd name="T4" fmla="*/ 2147483647 w 21600"/>
              <a:gd name="T5" fmla="*/ 2147483647 h 20886"/>
              <a:gd name="T6" fmla="*/ 0 w 21600"/>
              <a:gd name="T7" fmla="*/ 2147483647 h 20886"/>
              <a:gd name="T8" fmla="*/ 0 w 21600"/>
              <a:gd name="T9" fmla="*/ 0 h 208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0886">
                <a:moveTo>
                  <a:pt x="0" y="0"/>
                </a:moveTo>
                <a:lnTo>
                  <a:pt x="21600" y="0"/>
                </a:lnTo>
                <a:lnTo>
                  <a:pt x="21600" y="18317"/>
                </a:lnTo>
                <a:cubicBezTo>
                  <a:pt x="10854" y="11350"/>
                  <a:pt x="10800" y="23922"/>
                  <a:pt x="0" y="20172"/>
                </a:cubicBezTo>
                <a:lnTo>
                  <a:pt x="0" y="0"/>
                </a:lnTo>
                <a:close/>
              </a:path>
            </a:pathLst>
          </a:custGeom>
          <a:blipFill dpi="0" rotWithShape="1">
            <a:blip r:embed="rId5"/>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lIns="91430" tIns="45716" rIns="91430" bIns="45716" anchor="ctr"/>
          <a:lstStyle/>
          <a:p>
            <a:pPr defTabSz="914303" fontAlgn="base">
              <a:spcBef>
                <a:spcPct val="0"/>
              </a:spcBef>
              <a:spcAft>
                <a:spcPct val="0"/>
              </a:spcAft>
            </a:pPr>
            <a:endParaRPr lang="en-US" dirty="0">
              <a:solidFill>
                <a:srgbClr val="000066"/>
              </a:solidFill>
              <a:cs typeface="Arial" charset="0"/>
            </a:endParaRPr>
          </a:p>
        </p:txBody>
      </p:sp>
      <p:sp>
        <p:nvSpPr>
          <p:cNvPr id="25607" name="Rectangle 7"/>
          <p:cNvSpPr>
            <a:spLocks noGrp="1" noChangeArrowheads="1"/>
          </p:cNvSpPr>
          <p:nvPr>
            <p:ph type="ctrTitle" hasCustomPrompt="1"/>
          </p:nvPr>
        </p:nvSpPr>
        <p:spPr>
          <a:xfrm>
            <a:off x="1905000" y="152401"/>
            <a:ext cx="6781800" cy="1828800"/>
          </a:xfrm>
        </p:spPr>
        <p:txBody>
          <a:bodyPr/>
          <a:lstStyle>
            <a:lvl1pPr>
              <a:defRPr b="1" baseline="0"/>
            </a:lvl1pPr>
          </a:lstStyle>
          <a:p>
            <a:pPr lvl="0"/>
            <a:r>
              <a:rPr lang="en-US" noProof="0" dirty="0" smtClean="0"/>
              <a:t>Update on Work of the State Board of Education</a:t>
            </a:r>
          </a:p>
        </p:txBody>
      </p:sp>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6849" y="609600"/>
            <a:ext cx="1299201" cy="1295658"/>
          </a:xfrm>
          <a:prstGeom prst="rect">
            <a:avLst/>
          </a:prstGeom>
        </p:spPr>
      </p:pic>
    </p:spTree>
    <p:extLst>
      <p:ext uri="{BB962C8B-B14F-4D97-AF65-F5344CB8AC3E}">
        <p14:creationId xmlns:p14="http://schemas.microsoft.com/office/powerpoint/2010/main" val="312971811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91EBD742-4BAA-4CE0-B862-29944DA18F56}" type="slidenum">
              <a:rPr lang="en-US" altLang="en-US"/>
              <a:pPr>
                <a:defRPr/>
              </a:pPr>
              <a:t>‹#›</a:t>
            </a:fld>
            <a:endParaRPr lang="en-US" altLang="en-US" dirty="0"/>
          </a:p>
        </p:txBody>
      </p:sp>
    </p:spTree>
    <p:extLst>
      <p:ext uri="{BB962C8B-B14F-4D97-AF65-F5344CB8AC3E}">
        <p14:creationId xmlns:p14="http://schemas.microsoft.com/office/powerpoint/2010/main" val="111121785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2B532A52-43C3-4CBE-8729-2A293C9DD2E0}" type="slidenum">
              <a:rPr lang="en-US" altLang="en-US"/>
              <a:pPr>
                <a:defRPr/>
              </a:pPr>
              <a:t>‹#›</a:t>
            </a:fld>
            <a:endParaRPr lang="en-US" altLang="en-US" dirty="0"/>
          </a:p>
        </p:txBody>
      </p:sp>
    </p:spTree>
    <p:extLst>
      <p:ext uri="{BB962C8B-B14F-4D97-AF65-F5344CB8AC3E}">
        <p14:creationId xmlns:p14="http://schemas.microsoft.com/office/powerpoint/2010/main" val="2447902088"/>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609600"/>
            <a:ext cx="6858001"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905000" y="1981201"/>
            <a:ext cx="6858001"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905000" y="4114800"/>
            <a:ext cx="6858001"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A811559-C2DB-49C7-99BB-1A5738BABC7E}" type="slidenum">
              <a:rPr lang="en-US" altLang="en-US"/>
              <a:pPr>
                <a:defRPr/>
              </a:pPr>
              <a:t>‹#›</a:t>
            </a:fld>
            <a:endParaRPr lang="en-US" altLang="en-US" dirty="0"/>
          </a:p>
        </p:txBody>
      </p:sp>
    </p:spTree>
    <p:extLst>
      <p:ext uri="{BB962C8B-B14F-4D97-AF65-F5344CB8AC3E}">
        <p14:creationId xmlns:p14="http://schemas.microsoft.com/office/powerpoint/2010/main" val="398679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E28E336-4CED-4852-827D-562D7044B7FF}"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135994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losi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00C3DD6-344A-4C59-851C-EFE0611A6C2E}" type="datetime1">
              <a:rPr lang="en-US"/>
              <a:pPr>
                <a:defRPr/>
              </a:pPr>
              <a:t>1/27/2015</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 2011 David T. Conley</a:t>
            </a:r>
          </a:p>
        </p:txBody>
      </p:sp>
      <p:sp>
        <p:nvSpPr>
          <p:cNvPr id="4" name="Slide Number Placeholder 5"/>
          <p:cNvSpPr>
            <a:spLocks noGrp="1"/>
          </p:cNvSpPr>
          <p:nvPr>
            <p:ph type="sldNum" sz="quarter" idx="12"/>
          </p:nvPr>
        </p:nvSpPr>
        <p:spPr/>
        <p:txBody>
          <a:bodyPr/>
          <a:lstStyle>
            <a:lvl1pPr>
              <a:defRPr/>
            </a:lvl1pPr>
          </a:lstStyle>
          <a:p>
            <a:pPr>
              <a:defRPr/>
            </a:pPr>
            <a:fld id="{2531C6F0-BC2B-4262-9477-FE31BFD2BBEC}" type="slidenum">
              <a:rPr lang="en-US"/>
              <a:pPr>
                <a:defRPr/>
              </a:pPr>
              <a:t>‹#›</a:t>
            </a:fld>
            <a:endParaRPr lang="en-US"/>
          </a:p>
        </p:txBody>
      </p:sp>
    </p:spTree>
    <p:extLst>
      <p:ext uri="{BB962C8B-B14F-4D97-AF65-F5344CB8AC3E}">
        <p14:creationId xmlns:p14="http://schemas.microsoft.com/office/powerpoint/2010/main" val="2255725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Rectangle 14"/>
          <p:cNvSpPr>
            <a:spLocks noChangeArrowheads="1"/>
          </p:cNvSpPr>
          <p:nvPr userDrawn="1"/>
        </p:nvSpPr>
        <p:spPr bwMode="auto">
          <a:xfrm>
            <a:off x="1447800" y="2209800"/>
            <a:ext cx="7696200" cy="152400"/>
          </a:xfrm>
          <a:prstGeom prst="rect">
            <a:avLst/>
          </a:prstGeom>
          <a:gradFill rotWithShape="0">
            <a:gsLst>
              <a:gs pos="0">
                <a:schemeClr val="accent2">
                  <a:lumMod val="50000"/>
                </a:schemeClr>
              </a:gs>
              <a:gs pos="100000">
                <a:schemeClr val="tx2">
                  <a:lumMod val="20000"/>
                  <a:lumOff val="80000"/>
                </a:schemeClr>
              </a:gs>
            </a:gsLst>
            <a:lin ang="0" scaled="1"/>
          </a:gradFill>
          <a:ln>
            <a:noFill/>
          </a:ln>
        </p:spPr>
        <p:txBody>
          <a:bodyPr wrap="none" lIns="91430" tIns="45716" rIns="91430" bIns="45716" anchor="ctr"/>
          <a:lstStyle/>
          <a:p>
            <a:pPr defTabSz="914303" eaLnBrk="0" fontAlgn="base" hangingPunct="0">
              <a:spcBef>
                <a:spcPct val="0"/>
              </a:spcBef>
              <a:spcAft>
                <a:spcPct val="0"/>
              </a:spcAft>
              <a:defRPr/>
            </a:pPr>
            <a:endParaRPr lang="en-US" sz="1300" dirty="0">
              <a:solidFill>
                <a:srgbClr val="000054"/>
              </a:solidFill>
              <a:cs typeface="Arial" charset="0"/>
            </a:endParaRPr>
          </a:p>
        </p:txBody>
      </p:sp>
      <p:sp>
        <p:nvSpPr>
          <p:cNvPr id="4" name="Rectangle 17"/>
          <p:cNvSpPr>
            <a:spLocks noChangeArrowheads="1"/>
          </p:cNvSpPr>
          <p:nvPr userDrawn="1"/>
        </p:nvSpPr>
        <p:spPr bwMode="auto">
          <a:xfrm>
            <a:off x="1371601" y="6096001"/>
            <a:ext cx="716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p>
            <a:pPr defTabSz="914303" eaLnBrk="0" fontAlgn="base" hangingPunct="0">
              <a:spcBef>
                <a:spcPts val="800"/>
              </a:spcBef>
              <a:spcAft>
                <a:spcPct val="0"/>
              </a:spcAft>
            </a:pPr>
            <a:endParaRPr lang="en-US" altLang="en-US" sz="1200" b="1" dirty="0" smtClean="0">
              <a:solidFill>
                <a:srgbClr val="070C51"/>
              </a:solidFill>
              <a:latin typeface="Calibri" pitchFamily="34" charset="0"/>
              <a:cs typeface="Calibri" pitchFamily="34" charset="0"/>
            </a:endParaRPr>
          </a:p>
          <a:p>
            <a:pPr defTabSz="914303" eaLnBrk="0" fontAlgn="base" hangingPunct="0">
              <a:spcBef>
                <a:spcPts val="800"/>
              </a:spcBef>
              <a:spcAft>
                <a:spcPct val="0"/>
              </a:spcAft>
            </a:pPr>
            <a:r>
              <a:rPr lang="en-US" altLang="en-US" sz="1400" b="1" dirty="0" smtClean="0">
                <a:solidFill>
                  <a:srgbClr val="070C51"/>
                </a:solidFill>
                <a:latin typeface="Calibri" pitchFamily="34" charset="0"/>
                <a:cs typeface="Calibri" pitchFamily="34" charset="0"/>
              </a:rPr>
              <a:t>CALIFORNIA STATE BOARD OF EDUCATION</a:t>
            </a:r>
          </a:p>
          <a:p>
            <a:pPr defTabSz="914303" eaLnBrk="0" fontAlgn="base" hangingPunct="0">
              <a:spcBef>
                <a:spcPts val="800"/>
              </a:spcBef>
              <a:spcAft>
                <a:spcPct val="0"/>
              </a:spcAft>
            </a:pPr>
            <a:r>
              <a:rPr lang="en-US" altLang="en-US" sz="1400" dirty="0" smtClean="0">
                <a:solidFill>
                  <a:srgbClr val="070C51"/>
                </a:solidFill>
                <a:latin typeface="Calibri" pitchFamily="34" charset="0"/>
                <a:cs typeface="Calibri" pitchFamily="34" charset="0"/>
              </a:rPr>
              <a:t> </a:t>
            </a:r>
            <a:endParaRPr lang="en-US" altLang="en-US" sz="1400" b="1" dirty="0">
              <a:solidFill>
                <a:srgbClr val="000000"/>
              </a:solidFill>
              <a:latin typeface="Calibri" pitchFamily="34" charset="0"/>
              <a:cs typeface="Calibri" pitchFamily="34" charset="0"/>
            </a:endParaRPr>
          </a:p>
        </p:txBody>
      </p:sp>
      <p:pic>
        <p:nvPicPr>
          <p:cNvPr id="5" name="Picture 41" descr="C:\Users\scoelab\AppData\Local\Microsoft\Windows\Temporary Internet Files\Content.IE5\N4SAVRRO\MP900439571[1].jpg"/>
          <p:cNvPicPr>
            <a:picLocks noChangeAspect="1" noChangeArrowheads="1"/>
          </p:cNvPicPr>
          <p:nvPr userDrawn="1"/>
        </p:nvPicPr>
        <p:blipFill>
          <a:blip r:embed="rId2"/>
          <a:srcRect/>
          <a:stretch>
            <a:fillRect/>
          </a:stretch>
        </p:blipFill>
        <p:spPr bwMode="auto">
          <a:xfrm>
            <a:off x="1219201" y="3636964"/>
            <a:ext cx="3135313" cy="19256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MP900426501[1]"/>
          <p:cNvPicPr>
            <a:picLocks noChangeAspect="1" noChangeArrowheads="1"/>
          </p:cNvPicPr>
          <p:nvPr userDrawn="1"/>
        </p:nvPicPr>
        <p:blipFill>
          <a:blip r:embed="rId3"/>
          <a:srcRect/>
          <a:stretch>
            <a:fillRect/>
          </a:stretch>
        </p:blipFill>
        <p:spPr bwMode="auto">
          <a:xfrm>
            <a:off x="4354513" y="3636964"/>
            <a:ext cx="1924050" cy="19256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4" descr="MP900439561[1]"/>
          <p:cNvPicPr>
            <a:picLocks noChangeAspect="1" noChangeArrowheads="1"/>
          </p:cNvPicPr>
          <p:nvPr userDrawn="1"/>
        </p:nvPicPr>
        <p:blipFill>
          <a:blip r:embed="rId4"/>
          <a:srcRect/>
          <a:stretch>
            <a:fillRect/>
          </a:stretch>
        </p:blipFill>
        <p:spPr bwMode="auto">
          <a:xfrm>
            <a:off x="6278563" y="3636964"/>
            <a:ext cx="2865437" cy="19256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Rectangle 9"/>
          <p:cNvSpPr>
            <a:spLocks noChangeArrowheads="1"/>
          </p:cNvSpPr>
          <p:nvPr userDrawn="1"/>
        </p:nvSpPr>
        <p:spPr bwMode="auto">
          <a:xfrm rot="5400000" flipV="1">
            <a:off x="-2624931" y="2620169"/>
            <a:ext cx="6862763" cy="1628776"/>
          </a:xfrm>
          <a:custGeom>
            <a:avLst/>
            <a:gdLst>
              <a:gd name="T0" fmla="*/ 0 w 21600"/>
              <a:gd name="T1" fmla="*/ 0 h 20886"/>
              <a:gd name="T2" fmla="*/ 2147483647 w 21600"/>
              <a:gd name="T3" fmla="*/ 0 h 20886"/>
              <a:gd name="T4" fmla="*/ 2147483647 w 21600"/>
              <a:gd name="T5" fmla="*/ 2147483647 h 20886"/>
              <a:gd name="T6" fmla="*/ 0 w 21600"/>
              <a:gd name="T7" fmla="*/ 2147483647 h 20886"/>
              <a:gd name="T8" fmla="*/ 0 w 21600"/>
              <a:gd name="T9" fmla="*/ 0 h 208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0886">
                <a:moveTo>
                  <a:pt x="0" y="0"/>
                </a:moveTo>
                <a:lnTo>
                  <a:pt x="21600" y="0"/>
                </a:lnTo>
                <a:lnTo>
                  <a:pt x="21600" y="18317"/>
                </a:lnTo>
                <a:cubicBezTo>
                  <a:pt x="10854" y="11350"/>
                  <a:pt x="10800" y="23922"/>
                  <a:pt x="0" y="20172"/>
                </a:cubicBezTo>
                <a:lnTo>
                  <a:pt x="0" y="0"/>
                </a:lnTo>
                <a:close/>
              </a:path>
            </a:pathLst>
          </a:custGeom>
          <a:blipFill dpi="0" rotWithShape="1">
            <a:blip r:embed="rId5"/>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lIns="91430" tIns="45716" rIns="91430" bIns="45716" anchor="ctr"/>
          <a:lstStyle/>
          <a:p>
            <a:pPr defTabSz="914303" fontAlgn="base">
              <a:spcBef>
                <a:spcPct val="0"/>
              </a:spcBef>
              <a:spcAft>
                <a:spcPct val="0"/>
              </a:spcAft>
            </a:pPr>
            <a:endParaRPr lang="en-US" dirty="0">
              <a:solidFill>
                <a:srgbClr val="000066"/>
              </a:solidFill>
              <a:cs typeface="Arial" charset="0"/>
            </a:endParaRPr>
          </a:p>
        </p:txBody>
      </p:sp>
      <p:sp>
        <p:nvSpPr>
          <p:cNvPr id="25607" name="Rectangle 7"/>
          <p:cNvSpPr>
            <a:spLocks noGrp="1" noChangeArrowheads="1"/>
          </p:cNvSpPr>
          <p:nvPr>
            <p:ph type="ctrTitle" hasCustomPrompt="1"/>
          </p:nvPr>
        </p:nvSpPr>
        <p:spPr>
          <a:xfrm>
            <a:off x="1905000" y="152401"/>
            <a:ext cx="6781800" cy="1828800"/>
          </a:xfrm>
        </p:spPr>
        <p:txBody>
          <a:bodyPr/>
          <a:lstStyle>
            <a:lvl1pPr>
              <a:defRPr b="1" baseline="0"/>
            </a:lvl1pPr>
          </a:lstStyle>
          <a:p>
            <a:pPr lvl="0"/>
            <a:r>
              <a:rPr lang="en-US" noProof="0" dirty="0" smtClean="0"/>
              <a:t>Update on Work of the State Board of Education</a:t>
            </a:r>
          </a:p>
        </p:txBody>
      </p:sp>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6849" y="609600"/>
            <a:ext cx="1299201" cy="1295658"/>
          </a:xfrm>
          <a:prstGeom prst="rect">
            <a:avLst/>
          </a:prstGeom>
        </p:spPr>
      </p:pic>
    </p:spTree>
    <p:extLst>
      <p:ext uri="{BB962C8B-B14F-4D97-AF65-F5344CB8AC3E}">
        <p14:creationId xmlns:p14="http://schemas.microsoft.com/office/powerpoint/2010/main" val="1494780390"/>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1AAE7E24-DB73-4797-9866-798276DAFC9C}" type="slidenum">
              <a:rPr lang="en-US" altLang="en-US"/>
              <a:pPr>
                <a:defRPr/>
              </a:pPr>
              <a:t>‹#›</a:t>
            </a:fld>
            <a:endParaRPr lang="en-US" altLang="en-US" dirty="0"/>
          </a:p>
        </p:txBody>
      </p:sp>
    </p:spTree>
    <p:extLst>
      <p:ext uri="{BB962C8B-B14F-4D97-AF65-F5344CB8AC3E}">
        <p14:creationId xmlns:p14="http://schemas.microsoft.com/office/powerpoint/2010/main" val="412740975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2" indent="0">
              <a:buNone/>
              <a:defRPr sz="1800"/>
            </a:lvl2pPr>
            <a:lvl3pPr marL="914303" indent="0">
              <a:buNone/>
              <a:defRPr sz="1600"/>
            </a:lvl3pPr>
            <a:lvl4pPr marL="1371455" indent="0">
              <a:buNone/>
              <a:defRPr sz="1400"/>
            </a:lvl4pPr>
            <a:lvl5pPr marL="1828606" indent="0">
              <a:buNone/>
              <a:defRPr sz="1400"/>
            </a:lvl5pPr>
            <a:lvl6pPr marL="2285758" indent="0">
              <a:buNone/>
              <a:defRPr sz="1400"/>
            </a:lvl6pPr>
            <a:lvl7pPr marL="2742909" indent="0">
              <a:buNone/>
              <a:defRPr sz="1400"/>
            </a:lvl7pPr>
            <a:lvl8pPr marL="3200061" indent="0">
              <a:buNone/>
              <a:defRPr sz="1400"/>
            </a:lvl8pPr>
            <a:lvl9pPr marL="365721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972EC2D2-A3BD-4793-8B6E-854D21E8242A}" type="slidenum">
              <a:rPr lang="en-US" altLang="en-US"/>
              <a:pPr>
                <a:defRPr/>
              </a:pPr>
              <a:t>‹#›</a:t>
            </a:fld>
            <a:endParaRPr lang="en-US" altLang="en-US" dirty="0"/>
          </a:p>
        </p:txBody>
      </p:sp>
    </p:spTree>
    <p:extLst>
      <p:ext uri="{BB962C8B-B14F-4D97-AF65-F5344CB8AC3E}">
        <p14:creationId xmlns:p14="http://schemas.microsoft.com/office/powerpoint/2010/main" val="272094701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1"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A323DCB8-02BF-4500-A435-B5A83B8035E5}" type="slidenum">
              <a:rPr lang="en-US" altLang="en-US"/>
              <a:pPr>
                <a:defRPr/>
              </a:pPr>
              <a:t>‹#›</a:t>
            </a:fld>
            <a:endParaRPr lang="en-US" altLang="en-US" dirty="0"/>
          </a:p>
        </p:txBody>
      </p:sp>
    </p:spTree>
    <p:extLst>
      <p:ext uri="{BB962C8B-B14F-4D97-AF65-F5344CB8AC3E}">
        <p14:creationId xmlns:p14="http://schemas.microsoft.com/office/powerpoint/2010/main" val="1516342786"/>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52" indent="0">
              <a:buNone/>
              <a:defRPr sz="2000" b="1"/>
            </a:lvl2pPr>
            <a:lvl3pPr marL="914303" indent="0">
              <a:buNone/>
              <a:defRPr sz="1800" b="1"/>
            </a:lvl3pPr>
            <a:lvl4pPr marL="1371455" indent="0">
              <a:buNone/>
              <a:defRPr sz="1600" b="1"/>
            </a:lvl4pPr>
            <a:lvl5pPr marL="1828606" indent="0">
              <a:buNone/>
              <a:defRPr sz="1600" b="1"/>
            </a:lvl5pPr>
            <a:lvl6pPr marL="2285758" indent="0">
              <a:buNone/>
              <a:defRPr sz="1600" b="1"/>
            </a:lvl6pPr>
            <a:lvl7pPr marL="2742909" indent="0">
              <a:buNone/>
              <a:defRPr sz="1600" b="1"/>
            </a:lvl7pPr>
            <a:lvl8pPr marL="3200061" indent="0">
              <a:buNone/>
              <a:defRPr sz="1600" b="1"/>
            </a:lvl8pPr>
            <a:lvl9pPr marL="365721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52" indent="0">
              <a:buNone/>
              <a:defRPr sz="2000" b="1"/>
            </a:lvl2pPr>
            <a:lvl3pPr marL="914303" indent="0">
              <a:buNone/>
              <a:defRPr sz="1800" b="1"/>
            </a:lvl3pPr>
            <a:lvl4pPr marL="1371455" indent="0">
              <a:buNone/>
              <a:defRPr sz="1600" b="1"/>
            </a:lvl4pPr>
            <a:lvl5pPr marL="1828606" indent="0">
              <a:buNone/>
              <a:defRPr sz="1600" b="1"/>
            </a:lvl5pPr>
            <a:lvl6pPr marL="2285758" indent="0">
              <a:buNone/>
              <a:defRPr sz="1600" b="1"/>
            </a:lvl6pPr>
            <a:lvl7pPr marL="2742909" indent="0">
              <a:buNone/>
              <a:defRPr sz="1600" b="1"/>
            </a:lvl7pPr>
            <a:lvl8pPr marL="3200061" indent="0">
              <a:buNone/>
              <a:defRPr sz="1600" b="1"/>
            </a:lvl8pPr>
            <a:lvl9pPr marL="365721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9"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468B2EC8-0FFC-4A16-A65B-23A02D104951}" type="slidenum">
              <a:rPr lang="en-US" altLang="en-US"/>
              <a:pPr>
                <a:defRPr/>
              </a:pPr>
              <a:t>‹#›</a:t>
            </a:fld>
            <a:endParaRPr lang="en-US" altLang="en-US" dirty="0"/>
          </a:p>
        </p:txBody>
      </p:sp>
    </p:spTree>
    <p:extLst>
      <p:ext uri="{BB962C8B-B14F-4D97-AF65-F5344CB8AC3E}">
        <p14:creationId xmlns:p14="http://schemas.microsoft.com/office/powerpoint/2010/main" val="177914126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1AAE7E24-DB73-4797-9866-798276DAFC9C}" type="slidenum">
              <a:rPr lang="en-US" altLang="en-US"/>
              <a:pPr>
                <a:defRPr/>
              </a:pPr>
              <a:t>‹#›</a:t>
            </a:fld>
            <a:endParaRPr lang="en-US" altLang="en-US" dirty="0"/>
          </a:p>
        </p:txBody>
      </p:sp>
    </p:spTree>
    <p:extLst>
      <p:ext uri="{BB962C8B-B14F-4D97-AF65-F5344CB8AC3E}">
        <p14:creationId xmlns:p14="http://schemas.microsoft.com/office/powerpoint/2010/main" val="370806116"/>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EA735B57-E189-4CCB-9D15-68DACE8804DD}" type="slidenum">
              <a:rPr lang="en-US" altLang="en-US"/>
              <a:pPr>
                <a:defRPr/>
              </a:pPr>
              <a:t>‹#›</a:t>
            </a:fld>
            <a:endParaRPr lang="en-US" altLang="en-US" dirty="0"/>
          </a:p>
        </p:txBody>
      </p:sp>
    </p:spTree>
    <p:extLst>
      <p:ext uri="{BB962C8B-B14F-4D97-AF65-F5344CB8AC3E}">
        <p14:creationId xmlns:p14="http://schemas.microsoft.com/office/powerpoint/2010/main" val="3622799639"/>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4"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687D6759-0F52-4BD0-961B-903AF4F615F8}" type="slidenum">
              <a:rPr lang="en-US" altLang="en-US"/>
              <a:pPr>
                <a:defRPr/>
              </a:pPr>
              <a:t>‹#›</a:t>
            </a:fld>
            <a:endParaRPr lang="en-US" altLang="en-US" dirty="0"/>
          </a:p>
        </p:txBody>
      </p:sp>
    </p:spTree>
    <p:extLst>
      <p:ext uri="{BB962C8B-B14F-4D97-AF65-F5344CB8AC3E}">
        <p14:creationId xmlns:p14="http://schemas.microsoft.com/office/powerpoint/2010/main" val="2532132941"/>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52" indent="0">
              <a:buNone/>
              <a:defRPr sz="1200"/>
            </a:lvl2pPr>
            <a:lvl3pPr marL="914303" indent="0">
              <a:buNone/>
              <a:defRPr sz="1000"/>
            </a:lvl3pPr>
            <a:lvl4pPr marL="1371455" indent="0">
              <a:buNone/>
              <a:defRPr sz="900"/>
            </a:lvl4pPr>
            <a:lvl5pPr marL="1828606" indent="0">
              <a:buNone/>
              <a:defRPr sz="900"/>
            </a:lvl5pPr>
            <a:lvl6pPr marL="2285758" indent="0">
              <a:buNone/>
              <a:defRPr sz="900"/>
            </a:lvl6pPr>
            <a:lvl7pPr marL="2742909" indent="0">
              <a:buNone/>
              <a:defRPr sz="900"/>
            </a:lvl7pPr>
            <a:lvl8pPr marL="3200061" indent="0">
              <a:buNone/>
              <a:defRPr sz="900"/>
            </a:lvl8pPr>
            <a:lvl9pPr marL="365721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BA8BE08B-514A-4F88-9967-2288D4E97235}" type="slidenum">
              <a:rPr lang="en-US" altLang="en-US"/>
              <a:pPr>
                <a:defRPr/>
              </a:pPr>
              <a:t>‹#›</a:t>
            </a:fld>
            <a:endParaRPr lang="en-US" altLang="en-US" dirty="0"/>
          </a:p>
        </p:txBody>
      </p:sp>
    </p:spTree>
    <p:extLst>
      <p:ext uri="{BB962C8B-B14F-4D97-AF65-F5344CB8AC3E}">
        <p14:creationId xmlns:p14="http://schemas.microsoft.com/office/powerpoint/2010/main" val="417659498"/>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2" indent="0">
              <a:buNone/>
              <a:defRPr sz="2800"/>
            </a:lvl2pPr>
            <a:lvl3pPr marL="914303" indent="0">
              <a:buNone/>
              <a:defRPr sz="2400"/>
            </a:lvl3pPr>
            <a:lvl4pPr marL="1371455" indent="0">
              <a:buNone/>
              <a:defRPr sz="2000"/>
            </a:lvl4pPr>
            <a:lvl5pPr marL="1828606" indent="0">
              <a:buNone/>
              <a:defRPr sz="2000"/>
            </a:lvl5pPr>
            <a:lvl6pPr marL="2285758" indent="0">
              <a:buNone/>
              <a:defRPr sz="2000"/>
            </a:lvl6pPr>
            <a:lvl7pPr marL="2742909" indent="0">
              <a:buNone/>
              <a:defRPr sz="2000"/>
            </a:lvl7pPr>
            <a:lvl8pPr marL="3200061" indent="0">
              <a:buNone/>
              <a:defRPr sz="2000"/>
            </a:lvl8pPr>
            <a:lvl9pPr marL="3657212"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2" indent="0">
              <a:buNone/>
              <a:defRPr sz="1200"/>
            </a:lvl2pPr>
            <a:lvl3pPr marL="914303" indent="0">
              <a:buNone/>
              <a:defRPr sz="1000"/>
            </a:lvl3pPr>
            <a:lvl4pPr marL="1371455" indent="0">
              <a:buNone/>
              <a:defRPr sz="900"/>
            </a:lvl4pPr>
            <a:lvl5pPr marL="1828606" indent="0">
              <a:buNone/>
              <a:defRPr sz="900"/>
            </a:lvl5pPr>
            <a:lvl6pPr marL="2285758" indent="0">
              <a:buNone/>
              <a:defRPr sz="900"/>
            </a:lvl6pPr>
            <a:lvl7pPr marL="2742909" indent="0">
              <a:buNone/>
              <a:defRPr sz="900"/>
            </a:lvl7pPr>
            <a:lvl8pPr marL="3200061" indent="0">
              <a:buNone/>
              <a:defRPr sz="900"/>
            </a:lvl8pPr>
            <a:lvl9pPr marL="365721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A0ADE352-5906-4CAB-B546-C5352A6FD962}" type="slidenum">
              <a:rPr lang="en-US" altLang="en-US"/>
              <a:pPr>
                <a:defRPr/>
              </a:pPr>
              <a:t>‹#›</a:t>
            </a:fld>
            <a:endParaRPr lang="en-US" altLang="en-US" dirty="0"/>
          </a:p>
        </p:txBody>
      </p:sp>
    </p:spTree>
    <p:extLst>
      <p:ext uri="{BB962C8B-B14F-4D97-AF65-F5344CB8AC3E}">
        <p14:creationId xmlns:p14="http://schemas.microsoft.com/office/powerpoint/2010/main" val="143189263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91EBD742-4BAA-4CE0-B862-29944DA18F56}" type="slidenum">
              <a:rPr lang="en-US" altLang="en-US"/>
              <a:pPr>
                <a:defRPr/>
              </a:pPr>
              <a:t>‹#›</a:t>
            </a:fld>
            <a:endParaRPr lang="en-US" altLang="en-US" dirty="0"/>
          </a:p>
        </p:txBody>
      </p:sp>
    </p:spTree>
    <p:extLst>
      <p:ext uri="{BB962C8B-B14F-4D97-AF65-F5344CB8AC3E}">
        <p14:creationId xmlns:p14="http://schemas.microsoft.com/office/powerpoint/2010/main" val="4099567525"/>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2B532A52-43C3-4CBE-8729-2A293C9DD2E0}" type="slidenum">
              <a:rPr lang="en-US" altLang="en-US"/>
              <a:pPr>
                <a:defRPr/>
              </a:pPr>
              <a:t>‹#›</a:t>
            </a:fld>
            <a:endParaRPr lang="en-US" altLang="en-US" dirty="0"/>
          </a:p>
        </p:txBody>
      </p:sp>
    </p:spTree>
    <p:extLst>
      <p:ext uri="{BB962C8B-B14F-4D97-AF65-F5344CB8AC3E}">
        <p14:creationId xmlns:p14="http://schemas.microsoft.com/office/powerpoint/2010/main" val="1012479015"/>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609600"/>
            <a:ext cx="6858001"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905000" y="1981201"/>
            <a:ext cx="6858001"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905000" y="4114800"/>
            <a:ext cx="6858001"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A811559-C2DB-49C7-99BB-1A5738BABC7E}" type="slidenum">
              <a:rPr lang="en-US" altLang="en-US"/>
              <a:pPr>
                <a:defRPr/>
              </a:pPr>
              <a:t>‹#›</a:t>
            </a:fld>
            <a:endParaRPr lang="en-US" altLang="en-US" dirty="0"/>
          </a:p>
        </p:txBody>
      </p:sp>
    </p:spTree>
    <p:extLst>
      <p:ext uri="{BB962C8B-B14F-4D97-AF65-F5344CB8AC3E}">
        <p14:creationId xmlns:p14="http://schemas.microsoft.com/office/powerpoint/2010/main" val="905687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E28E336-4CED-4852-827D-562D7044B7FF}" type="slidenum">
              <a:rPr lang="en-US" altLang="en-US"/>
              <a:pPr>
                <a:defRPr/>
              </a:pPr>
              <a:t>‹#›</a:t>
            </a:fld>
            <a:endParaRPr lang="en-US" altLang="en-US" dirty="0"/>
          </a:p>
        </p:txBody>
      </p:sp>
    </p:spTree>
    <p:extLst>
      <p:ext uri="{BB962C8B-B14F-4D97-AF65-F5344CB8AC3E}">
        <p14:creationId xmlns:p14="http://schemas.microsoft.com/office/powerpoint/2010/main" val="94454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losi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dirty="0"/>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8010ADB2-869D-4D42-9D0E-B2FCC723B88A}" type="slidenum">
              <a:rPr lang="en-US"/>
              <a:pPr>
                <a:defRPr/>
              </a:pPr>
              <a:t>‹#›</a:t>
            </a:fld>
            <a:endParaRPr lang="en-US" dirty="0"/>
          </a:p>
        </p:txBody>
      </p:sp>
    </p:spTree>
    <p:extLst>
      <p:ext uri="{BB962C8B-B14F-4D97-AF65-F5344CB8AC3E}">
        <p14:creationId xmlns:p14="http://schemas.microsoft.com/office/powerpoint/2010/main" val="2619594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C28E42F1-1FB8-4EB0-80DE-5C9B7C7E6D18}" type="datetimeFigureOut">
              <a:rPr lang="en-US" smtClean="0">
                <a:solidFill>
                  <a:srgbClr val="464653"/>
                </a:solidFill>
              </a:rPr>
              <a:pPr/>
              <a:t>1/27/2015</a:t>
            </a:fld>
            <a:endParaRPr lang="en-US">
              <a:solidFill>
                <a:srgbClr val="464653"/>
              </a:solidFill>
            </a:endParaRPr>
          </a:p>
        </p:txBody>
      </p:sp>
      <p:sp>
        <p:nvSpPr>
          <p:cNvPr id="17" name="Footer Placeholder 16"/>
          <p:cNvSpPr>
            <a:spLocks noGrp="1"/>
          </p:cNvSpPr>
          <p:nvPr>
            <p:ph type="ftr" sz="quarter" idx="11"/>
          </p:nvPr>
        </p:nvSpPr>
        <p:spPr>
          <a:xfrm>
            <a:off x="2898648" y="6355080"/>
            <a:ext cx="3474720" cy="365760"/>
          </a:xfrm>
        </p:spPr>
        <p:txBody>
          <a:bodyPr/>
          <a:lstStyle/>
          <a:p>
            <a:endParaRPr lang="en-US">
              <a:solidFill>
                <a:srgbClr val="464653"/>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F2A9D6FA-D490-47D5-8E5D-D4291754699E}" type="slidenum">
              <a:rPr lang="en-US" smtClean="0">
                <a:solidFill>
                  <a:srgbClr val="464653"/>
                </a:solidFill>
              </a:rPr>
              <a:pPr/>
              <a:t>‹#›</a:t>
            </a:fld>
            <a:endParaRPr lang="en-US">
              <a:solidFill>
                <a:srgbClr val="464653"/>
              </a:solidFill>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11266" name="Picture 2" descr="http://westedtesting.files.wordpress.com/2013/08/cropped-blog-header31.png"/>
          <p:cNvPicPr>
            <a:picLocks noChangeAspect="1" noChangeArrowheads="1"/>
          </p:cNvPicPr>
          <p:nvPr userDrawn="1"/>
        </p:nvPicPr>
        <p:blipFill>
          <a:blip r:embed="rId2" cstate="print"/>
          <a:srcRect/>
          <a:stretch>
            <a:fillRect/>
          </a:stretch>
        </p:blipFill>
        <p:spPr bwMode="auto">
          <a:xfrm>
            <a:off x="0" y="0"/>
            <a:ext cx="9143999" cy="1993392"/>
          </a:xfrm>
          <a:prstGeom prst="rect">
            <a:avLst/>
          </a:prstGeom>
          <a:noFill/>
        </p:spPr>
      </p:pic>
    </p:spTree>
    <p:extLst>
      <p:ext uri="{BB962C8B-B14F-4D97-AF65-F5344CB8AC3E}">
        <p14:creationId xmlns:p14="http://schemas.microsoft.com/office/powerpoint/2010/main" val="224797623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2" indent="0">
              <a:buNone/>
              <a:defRPr sz="1800"/>
            </a:lvl2pPr>
            <a:lvl3pPr marL="914303" indent="0">
              <a:buNone/>
              <a:defRPr sz="1600"/>
            </a:lvl3pPr>
            <a:lvl4pPr marL="1371455" indent="0">
              <a:buNone/>
              <a:defRPr sz="1400"/>
            </a:lvl4pPr>
            <a:lvl5pPr marL="1828606" indent="0">
              <a:buNone/>
              <a:defRPr sz="1400"/>
            </a:lvl5pPr>
            <a:lvl6pPr marL="2285758" indent="0">
              <a:buNone/>
              <a:defRPr sz="1400"/>
            </a:lvl6pPr>
            <a:lvl7pPr marL="2742909" indent="0">
              <a:buNone/>
              <a:defRPr sz="1400"/>
            </a:lvl7pPr>
            <a:lvl8pPr marL="3200061" indent="0">
              <a:buNone/>
              <a:defRPr sz="1400"/>
            </a:lvl8pPr>
            <a:lvl9pPr marL="365721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972EC2D2-A3BD-4793-8B6E-854D21E8242A}" type="slidenum">
              <a:rPr lang="en-US" altLang="en-US"/>
              <a:pPr>
                <a:defRPr/>
              </a:pPr>
              <a:t>‹#›</a:t>
            </a:fld>
            <a:endParaRPr lang="en-US" altLang="en-US" dirty="0"/>
          </a:p>
        </p:txBody>
      </p:sp>
    </p:spTree>
    <p:extLst>
      <p:ext uri="{BB962C8B-B14F-4D97-AF65-F5344CB8AC3E}">
        <p14:creationId xmlns:p14="http://schemas.microsoft.com/office/powerpoint/2010/main" val="461889956"/>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C28E42F1-1FB8-4EB0-80DE-5C9B7C7E6D18}" type="datetimeFigureOut">
              <a:rPr lang="en-US" smtClean="0">
                <a:solidFill>
                  <a:srgbClr val="464653"/>
                </a:solidFill>
              </a:rPr>
              <a:pPr/>
              <a:t>1/27/2015</a:t>
            </a:fld>
            <a:endParaRPr lang="en-US">
              <a:solidFill>
                <a:srgbClr val="464653"/>
              </a:solidFill>
            </a:endParaRPr>
          </a:p>
        </p:txBody>
      </p:sp>
      <p:sp>
        <p:nvSpPr>
          <p:cNvPr id="17" name="Footer Placeholder 16"/>
          <p:cNvSpPr>
            <a:spLocks noGrp="1"/>
          </p:cNvSpPr>
          <p:nvPr>
            <p:ph type="ftr" sz="quarter" idx="11"/>
          </p:nvPr>
        </p:nvSpPr>
        <p:spPr>
          <a:xfrm>
            <a:off x="2898648" y="6355080"/>
            <a:ext cx="3474720" cy="365760"/>
          </a:xfrm>
        </p:spPr>
        <p:txBody>
          <a:bodyPr/>
          <a:lstStyle/>
          <a:p>
            <a:endParaRPr lang="en-US">
              <a:solidFill>
                <a:srgbClr val="464653"/>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F2A9D6FA-D490-47D5-8E5D-D4291754699E}" type="slidenum">
              <a:rPr lang="en-US" smtClean="0">
                <a:solidFill>
                  <a:srgbClr val="464653"/>
                </a:solidFill>
              </a:rPr>
              <a:pPr/>
              <a:t>‹#›</a:t>
            </a:fld>
            <a:endParaRPr lang="en-US">
              <a:solidFill>
                <a:srgbClr val="464653"/>
              </a:solidFill>
            </a:endParaRPr>
          </a:p>
        </p:txBody>
      </p:sp>
      <p:pic>
        <p:nvPicPr>
          <p:cNvPr id="11266" name="Picture 2" descr="http://westedtesting.files.wordpress.com/2013/08/cropped-blog-header31.png"/>
          <p:cNvPicPr>
            <a:picLocks noChangeAspect="1" noChangeArrowheads="1"/>
          </p:cNvPicPr>
          <p:nvPr userDrawn="1"/>
        </p:nvPicPr>
        <p:blipFill>
          <a:blip r:embed="rId2" cstate="print"/>
          <a:srcRect/>
          <a:stretch>
            <a:fillRect/>
          </a:stretch>
        </p:blipFill>
        <p:spPr bwMode="auto">
          <a:xfrm>
            <a:off x="0" y="0"/>
            <a:ext cx="9143999" cy="1993392"/>
          </a:xfrm>
          <a:prstGeom prst="rect">
            <a:avLst/>
          </a:prstGeom>
          <a:noFill/>
        </p:spPr>
      </p:pic>
    </p:spTree>
    <p:extLst>
      <p:ext uri="{BB962C8B-B14F-4D97-AF65-F5344CB8AC3E}">
        <p14:creationId xmlns:p14="http://schemas.microsoft.com/office/powerpoint/2010/main" val="338620574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28E42F1-1FB8-4EB0-80DE-5C9B7C7E6D18}" type="datetimeFigureOut">
              <a:rPr lang="en-US" smtClean="0">
                <a:solidFill>
                  <a:srgbClr val="464653"/>
                </a:solidFill>
              </a:rPr>
              <a:pPr/>
              <a:t>1/27/2015</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F2A9D6FA-D490-47D5-8E5D-D4291754699E}" type="slidenum">
              <a:rPr lang="en-US" smtClean="0">
                <a:solidFill>
                  <a:srgbClr val="464653"/>
                </a:solidFill>
              </a:rPr>
              <a:pPr/>
              <a:t>‹#›</a:t>
            </a:fld>
            <a:endParaRPr lang="en-US">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242" name="Picture 2" descr="http://westedtesting.files.wordpress.com/2013/08/cropped-blog-header31.png"/>
          <p:cNvPicPr>
            <a:picLocks noChangeAspect="1" noChangeArrowheads="1"/>
          </p:cNvPicPr>
          <p:nvPr userDrawn="1"/>
        </p:nvPicPr>
        <p:blipFill>
          <a:blip r:embed="rId2" cstate="print"/>
          <a:srcRect t="16544" b="20864"/>
          <a:stretch>
            <a:fillRect/>
          </a:stretch>
        </p:blipFill>
        <p:spPr bwMode="auto">
          <a:xfrm>
            <a:off x="4117975" y="6172200"/>
            <a:ext cx="5026025" cy="685800"/>
          </a:xfrm>
          <a:prstGeom prst="rect">
            <a:avLst/>
          </a:prstGeom>
          <a:noFill/>
        </p:spPr>
      </p:pic>
    </p:spTree>
    <p:extLst>
      <p:ext uri="{BB962C8B-B14F-4D97-AF65-F5344CB8AC3E}">
        <p14:creationId xmlns:p14="http://schemas.microsoft.com/office/powerpoint/2010/main" val="397547781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C28E42F1-1FB8-4EB0-80DE-5C9B7C7E6D18}" type="datetimeFigureOut">
              <a:rPr lang="en-US" smtClean="0">
                <a:solidFill>
                  <a:srgbClr val="DDE9EC"/>
                </a:solidFill>
              </a:rPr>
              <a:pPr/>
              <a:t>1/27/2015</a:t>
            </a:fld>
            <a:endParaRPr lang="en-US">
              <a:solidFill>
                <a:srgbClr val="DDE9EC"/>
              </a:solidFill>
            </a:endParaRPr>
          </a:p>
        </p:txBody>
      </p:sp>
      <p:sp>
        <p:nvSpPr>
          <p:cNvPr id="5" name="Footer Placeholder 4"/>
          <p:cNvSpPr>
            <a:spLocks noGrp="1"/>
          </p:cNvSpPr>
          <p:nvPr>
            <p:ph type="ftr" sz="quarter" idx="11"/>
          </p:nvPr>
        </p:nvSpPr>
        <p:spPr>
          <a:xfrm>
            <a:off x="2898648" y="6355080"/>
            <a:ext cx="3474720" cy="365760"/>
          </a:xfrm>
        </p:spPr>
        <p:txBody>
          <a:bodyPr/>
          <a:lstStyle/>
          <a:p>
            <a:endParaRPr lang="en-US">
              <a:solidFill>
                <a:srgbClr val="DDE9EC"/>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F2A9D6FA-D490-47D5-8E5D-D4291754699E}" type="slidenum">
              <a:rPr lang="en-US" smtClean="0">
                <a:solidFill>
                  <a:srgbClr val="DDE9EC"/>
                </a:solidFill>
              </a:rPr>
              <a:pPr/>
              <a:t>‹#›</a:t>
            </a:fld>
            <a:endParaRPr lang="en-US">
              <a:solidFill>
                <a:srgbClr val="DDE9EC"/>
              </a:solidFill>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0934929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C28E42F1-1FB8-4EB0-80DE-5C9B7C7E6D18}" type="datetimeFigureOut">
              <a:rPr lang="en-US" smtClean="0">
                <a:solidFill>
                  <a:srgbClr val="464653"/>
                </a:solidFill>
              </a:rPr>
              <a:pPr/>
              <a:t>1/27/2015</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F2A9D6FA-D490-47D5-8E5D-D4291754699E}" type="slidenum">
              <a:rPr lang="en-US" smtClean="0">
                <a:solidFill>
                  <a:srgbClr val="464653"/>
                </a:solidFill>
              </a:rPr>
              <a:pPr/>
              <a:t>‹#›</a:t>
            </a:fld>
            <a:endParaRPr lang="en-US">
              <a:solidFill>
                <a:srgbClr val="464653"/>
              </a:solidFill>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33866398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C28E42F1-1FB8-4EB0-80DE-5C9B7C7E6D18}" type="datetimeFigureOut">
              <a:rPr lang="en-US" smtClean="0">
                <a:solidFill>
                  <a:srgbClr val="464653"/>
                </a:solidFill>
              </a:rPr>
              <a:pPr/>
              <a:t>1/27/2015</a:t>
            </a:fld>
            <a:endParaRPr lang="en-US">
              <a:solidFill>
                <a:srgbClr val="464653"/>
              </a:solidFill>
            </a:endParaRPr>
          </a:p>
        </p:txBody>
      </p:sp>
      <p:sp>
        <p:nvSpPr>
          <p:cNvPr id="8" name="Footer Placeholder 7"/>
          <p:cNvSpPr>
            <a:spLocks noGrp="1"/>
          </p:cNvSpPr>
          <p:nvPr>
            <p:ph type="ftr" sz="quarter" idx="11"/>
          </p:nvPr>
        </p:nvSpPr>
        <p:spPr/>
        <p:txBody>
          <a:bodyPr/>
          <a:lstStyle/>
          <a:p>
            <a:endParaRPr lang="en-US">
              <a:solidFill>
                <a:srgbClr val="464653"/>
              </a:solidFill>
            </a:endParaRPr>
          </a:p>
        </p:txBody>
      </p:sp>
      <p:sp>
        <p:nvSpPr>
          <p:cNvPr id="9" name="Slide Number Placeholder 8"/>
          <p:cNvSpPr>
            <a:spLocks noGrp="1"/>
          </p:cNvSpPr>
          <p:nvPr>
            <p:ph type="sldNum" sz="quarter" idx="12"/>
          </p:nvPr>
        </p:nvSpPr>
        <p:spPr/>
        <p:txBody>
          <a:bodyPr/>
          <a:lstStyle/>
          <a:p>
            <a:fld id="{F2A9D6FA-D490-47D5-8E5D-D4291754699E}" type="slidenum">
              <a:rPr lang="en-US" smtClean="0">
                <a:solidFill>
                  <a:srgbClr val="464653"/>
                </a:solidFill>
              </a:rPr>
              <a:pPr/>
              <a:t>‹#›</a:t>
            </a:fld>
            <a:endParaRPr lang="en-US">
              <a:solidFill>
                <a:srgbClr val="464653"/>
              </a:solidFill>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06409162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28E42F1-1FB8-4EB0-80DE-5C9B7C7E6D18}" type="datetimeFigureOut">
              <a:rPr lang="en-US" smtClean="0">
                <a:solidFill>
                  <a:srgbClr val="464653"/>
                </a:solidFill>
              </a:rPr>
              <a:pPr/>
              <a:t>1/27/2015</a:t>
            </a:fld>
            <a:endParaRPr lang="en-US">
              <a:solidFill>
                <a:srgbClr val="464653"/>
              </a:solidFill>
            </a:endParaRPr>
          </a:p>
        </p:txBody>
      </p:sp>
      <p:sp>
        <p:nvSpPr>
          <p:cNvPr id="4" name="Footer Placeholder 3"/>
          <p:cNvSpPr>
            <a:spLocks noGrp="1"/>
          </p:cNvSpPr>
          <p:nvPr>
            <p:ph type="ftr" sz="quarter" idx="11"/>
          </p:nvPr>
        </p:nvSpPr>
        <p:spPr/>
        <p:txBody>
          <a:bodyPr/>
          <a:lstStyle/>
          <a:p>
            <a:endParaRPr lang="en-US">
              <a:solidFill>
                <a:srgbClr val="464653"/>
              </a:solidFill>
            </a:endParaRPr>
          </a:p>
        </p:txBody>
      </p:sp>
      <p:sp>
        <p:nvSpPr>
          <p:cNvPr id="5" name="Slide Number Placeholder 4"/>
          <p:cNvSpPr>
            <a:spLocks noGrp="1"/>
          </p:cNvSpPr>
          <p:nvPr>
            <p:ph type="sldNum" sz="quarter" idx="12"/>
          </p:nvPr>
        </p:nvSpPr>
        <p:spPr/>
        <p:txBody>
          <a:bodyPr/>
          <a:lstStyle/>
          <a:p>
            <a:fld id="{F2A9D6FA-D490-47D5-8E5D-D4291754699E}" type="slidenum">
              <a:rPr lang="en-US" smtClean="0">
                <a:solidFill>
                  <a:srgbClr val="464653"/>
                </a:solidFill>
              </a:rPr>
              <a:pPr/>
              <a:t>‹#›</a:t>
            </a:fld>
            <a:endParaRPr lang="en-US">
              <a:solidFill>
                <a:srgbClr val="464653"/>
              </a:solidFill>
            </a:endParaRPr>
          </a:p>
        </p:txBody>
      </p:sp>
      <p:pic>
        <p:nvPicPr>
          <p:cNvPr id="7" name="Picture 2" descr="http://westedtesting.files.wordpress.com/2013/08/cropped-blog-header31.png"/>
          <p:cNvPicPr>
            <a:picLocks noChangeAspect="1" noChangeArrowheads="1"/>
          </p:cNvPicPr>
          <p:nvPr userDrawn="1"/>
        </p:nvPicPr>
        <p:blipFill>
          <a:blip r:embed="rId2" cstate="print"/>
          <a:srcRect t="16544" b="20864"/>
          <a:stretch>
            <a:fillRect/>
          </a:stretch>
        </p:blipFill>
        <p:spPr bwMode="auto">
          <a:xfrm>
            <a:off x="4114800" y="6172200"/>
            <a:ext cx="5026025" cy="685800"/>
          </a:xfrm>
          <a:prstGeom prst="rect">
            <a:avLst/>
          </a:prstGeom>
          <a:noFill/>
        </p:spPr>
      </p:pic>
    </p:spTree>
    <p:extLst>
      <p:ext uri="{BB962C8B-B14F-4D97-AF65-F5344CB8AC3E}">
        <p14:creationId xmlns:p14="http://schemas.microsoft.com/office/powerpoint/2010/main" val="262001435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E42F1-1FB8-4EB0-80DE-5C9B7C7E6D18}" type="datetimeFigureOut">
              <a:rPr lang="en-US" smtClean="0">
                <a:solidFill>
                  <a:srgbClr val="464653"/>
                </a:solidFill>
              </a:rPr>
              <a:pPr/>
              <a:t>1/27/2015</a:t>
            </a:fld>
            <a:endParaRPr lang="en-US">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p:txBody>
          <a:bodyPr/>
          <a:lstStyle/>
          <a:p>
            <a:fld id="{F2A9D6FA-D490-47D5-8E5D-D4291754699E}" type="slidenum">
              <a:rPr lang="en-US" smtClean="0">
                <a:solidFill>
                  <a:srgbClr val="464653"/>
                </a:solidFill>
              </a:rPr>
              <a:pPr/>
              <a:t>‹#›</a:t>
            </a:fld>
            <a:endParaRPr lang="en-US">
              <a:solidFill>
                <a:srgbClr val="464653"/>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pic>
        <p:nvPicPr>
          <p:cNvPr id="7" name="Picture 2" descr="http://westedtesting.files.wordpress.com/2013/08/cropped-blog-header31.png"/>
          <p:cNvPicPr>
            <a:picLocks noChangeAspect="1" noChangeArrowheads="1"/>
          </p:cNvPicPr>
          <p:nvPr userDrawn="1"/>
        </p:nvPicPr>
        <p:blipFill>
          <a:blip r:embed="rId2" cstate="print"/>
          <a:srcRect t="16544" b="20864"/>
          <a:stretch>
            <a:fillRect/>
          </a:stretch>
        </p:blipFill>
        <p:spPr bwMode="auto">
          <a:xfrm>
            <a:off x="4114800" y="6172200"/>
            <a:ext cx="5026025" cy="685800"/>
          </a:xfrm>
          <a:prstGeom prst="rect">
            <a:avLst/>
          </a:prstGeom>
          <a:noFill/>
        </p:spPr>
      </p:pic>
    </p:spTree>
    <p:extLst>
      <p:ext uri="{BB962C8B-B14F-4D97-AF65-F5344CB8AC3E}">
        <p14:creationId xmlns:p14="http://schemas.microsoft.com/office/powerpoint/2010/main" val="119577421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28E42F1-1FB8-4EB0-80DE-5C9B7C7E6D18}" type="datetimeFigureOut">
              <a:rPr lang="en-US" smtClean="0">
                <a:solidFill>
                  <a:srgbClr val="464653"/>
                </a:solidFill>
              </a:rPr>
              <a:pPr/>
              <a:t>1/27/2015</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F2A9D6FA-D490-47D5-8E5D-D4291754699E}" type="slidenum">
              <a:rPr lang="en-US" smtClean="0">
                <a:solidFill>
                  <a:srgbClr val="464653"/>
                </a:solidFill>
              </a:rPr>
              <a:pPr/>
              <a:t>‹#›</a:t>
            </a:fld>
            <a:endParaRPr lang="en-US">
              <a:solidFill>
                <a:srgbClr val="464653"/>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0132518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28E42F1-1FB8-4EB0-80DE-5C9B7C7E6D18}" type="datetimeFigureOut">
              <a:rPr lang="en-US" smtClean="0">
                <a:solidFill>
                  <a:srgbClr val="DDE9EC"/>
                </a:solidFill>
              </a:rPr>
              <a:pPr/>
              <a:t>1/27/2015</a:t>
            </a:fld>
            <a:endParaRPr lang="en-US">
              <a:solidFill>
                <a:srgbClr val="DDE9EC"/>
              </a:solidFill>
            </a:endParaRPr>
          </a:p>
        </p:txBody>
      </p:sp>
      <p:sp>
        <p:nvSpPr>
          <p:cNvPr id="6" name="Footer Placeholder 5"/>
          <p:cNvSpPr>
            <a:spLocks noGrp="1"/>
          </p:cNvSpPr>
          <p:nvPr>
            <p:ph type="ftr" sz="quarter" idx="11"/>
          </p:nvPr>
        </p:nvSpPr>
        <p:spPr/>
        <p:txBody>
          <a:bodyPr/>
          <a:lstStyle/>
          <a:p>
            <a:endParaRPr lang="en-US">
              <a:solidFill>
                <a:srgbClr val="DDE9EC"/>
              </a:solidFill>
            </a:endParaRPr>
          </a:p>
        </p:txBody>
      </p:sp>
      <p:sp>
        <p:nvSpPr>
          <p:cNvPr id="7" name="Slide Number Placeholder 6"/>
          <p:cNvSpPr>
            <a:spLocks noGrp="1"/>
          </p:cNvSpPr>
          <p:nvPr>
            <p:ph type="sldNum" sz="quarter" idx="12"/>
          </p:nvPr>
        </p:nvSpPr>
        <p:spPr/>
        <p:txBody>
          <a:bodyPr/>
          <a:lstStyle/>
          <a:p>
            <a:fld id="{F2A9D6FA-D490-47D5-8E5D-D4291754699E}" type="slidenum">
              <a:rPr lang="en-US" smtClean="0">
                <a:solidFill>
                  <a:srgbClr val="DDE9EC"/>
                </a:solidFill>
              </a:rPr>
              <a:pPr/>
              <a:t>‹#›</a:t>
            </a:fld>
            <a:endParaRPr lang="en-US">
              <a:solidFill>
                <a:srgbClr val="DDE9EC"/>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421352491"/>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28E42F1-1FB8-4EB0-80DE-5C9B7C7E6D18}" type="datetimeFigureOut">
              <a:rPr lang="en-US" smtClean="0">
                <a:solidFill>
                  <a:srgbClr val="464653"/>
                </a:solidFill>
              </a:rPr>
              <a:pPr/>
              <a:t>1/27/2015</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F2A9D6FA-D490-47D5-8E5D-D4291754699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399924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1"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A323DCB8-02BF-4500-A435-B5A83B8035E5}" type="slidenum">
              <a:rPr lang="en-US" altLang="en-US"/>
              <a:pPr>
                <a:defRPr/>
              </a:pPr>
              <a:t>‹#›</a:t>
            </a:fld>
            <a:endParaRPr lang="en-US" altLang="en-US" dirty="0"/>
          </a:p>
        </p:txBody>
      </p:sp>
    </p:spTree>
    <p:extLst>
      <p:ext uri="{BB962C8B-B14F-4D97-AF65-F5344CB8AC3E}">
        <p14:creationId xmlns:p14="http://schemas.microsoft.com/office/powerpoint/2010/main" val="3701203139"/>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28E42F1-1FB8-4EB0-80DE-5C9B7C7E6D18}" type="datetimeFigureOut">
              <a:rPr lang="en-US" smtClean="0">
                <a:solidFill>
                  <a:srgbClr val="464653"/>
                </a:solidFill>
              </a:rPr>
              <a:pPr/>
              <a:t>1/27/2015</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F2A9D6FA-D490-47D5-8E5D-D4291754699E}" type="slidenum">
              <a:rPr lang="en-US" smtClean="0">
                <a:solidFill>
                  <a:srgbClr val="464653"/>
                </a:solidFill>
              </a:rPr>
              <a:pPr/>
              <a:t>‹#›</a:t>
            </a:fld>
            <a:endParaRPr lang="en-US">
              <a:solidFill>
                <a:srgbClr val="464653"/>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5404233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174" indent="0" algn="ctr">
              <a:buNone/>
              <a:defRPr>
                <a:solidFill>
                  <a:schemeClr val="tx1">
                    <a:tint val="75000"/>
                  </a:schemeClr>
                </a:solidFill>
              </a:defRPr>
            </a:lvl2pPr>
            <a:lvl3pPr marL="914347" indent="0" algn="ctr">
              <a:buNone/>
              <a:defRPr>
                <a:solidFill>
                  <a:schemeClr val="tx1">
                    <a:tint val="75000"/>
                  </a:schemeClr>
                </a:solidFill>
              </a:defRPr>
            </a:lvl3pPr>
            <a:lvl4pPr marL="1371521" indent="0" algn="ctr">
              <a:buNone/>
              <a:defRPr>
                <a:solidFill>
                  <a:schemeClr val="tx1">
                    <a:tint val="75000"/>
                  </a:schemeClr>
                </a:solidFill>
              </a:defRPr>
            </a:lvl4pPr>
            <a:lvl5pPr marL="1828695" indent="0" algn="ctr">
              <a:buNone/>
              <a:defRPr>
                <a:solidFill>
                  <a:schemeClr val="tx1">
                    <a:tint val="75000"/>
                  </a:schemeClr>
                </a:solidFill>
              </a:defRPr>
            </a:lvl5pPr>
            <a:lvl6pPr marL="2285868" indent="0" algn="ctr">
              <a:buNone/>
              <a:defRPr>
                <a:solidFill>
                  <a:schemeClr val="tx1">
                    <a:tint val="75000"/>
                  </a:schemeClr>
                </a:solidFill>
              </a:defRPr>
            </a:lvl6pPr>
            <a:lvl7pPr marL="2743042" indent="0" algn="ctr">
              <a:buNone/>
              <a:defRPr>
                <a:solidFill>
                  <a:schemeClr val="tx1">
                    <a:tint val="75000"/>
                  </a:schemeClr>
                </a:solidFill>
              </a:defRPr>
            </a:lvl7pPr>
            <a:lvl8pPr marL="3200216" indent="0" algn="ctr">
              <a:buNone/>
              <a:defRPr>
                <a:solidFill>
                  <a:schemeClr val="tx1">
                    <a:tint val="75000"/>
                  </a:schemeClr>
                </a:solidFill>
              </a:defRPr>
            </a:lvl8pPr>
            <a:lvl9pPr marL="365738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2C6282-963D-B046-93AC-B3FF2963137A}" type="datetime1">
              <a:rPr lang="en-US" smtClean="0">
                <a:solidFill>
                  <a:prstClr val="black">
                    <a:tint val="75000"/>
                  </a:prstClr>
                </a:solidFill>
              </a:rPr>
              <a:pPr/>
              <a:t>1/27/2015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C13A6-11C2-A942-AB16-14594AF0603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6412312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474162-C522-CF42-AEDC-32846FB1A6B1}" type="datetime1">
              <a:rPr lang="en-US" smtClean="0">
                <a:solidFill>
                  <a:prstClr val="black">
                    <a:tint val="75000"/>
                  </a:prstClr>
                </a:solidFill>
              </a:rPr>
              <a:pPr/>
              <a:t>1/27/2015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C13A6-11C2-A942-AB16-14594AF0603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85072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7" indent="0">
              <a:buNone/>
              <a:defRPr sz="1600">
                <a:solidFill>
                  <a:schemeClr val="tx1">
                    <a:tint val="75000"/>
                  </a:schemeClr>
                </a:solidFill>
              </a:defRPr>
            </a:lvl3pPr>
            <a:lvl4pPr marL="1371521" indent="0">
              <a:buNone/>
              <a:defRPr sz="1400">
                <a:solidFill>
                  <a:schemeClr val="tx1">
                    <a:tint val="75000"/>
                  </a:schemeClr>
                </a:solidFill>
              </a:defRPr>
            </a:lvl4pPr>
            <a:lvl5pPr marL="1828695" indent="0">
              <a:buNone/>
              <a:defRPr sz="1400">
                <a:solidFill>
                  <a:schemeClr val="tx1">
                    <a:tint val="75000"/>
                  </a:schemeClr>
                </a:solidFill>
              </a:defRPr>
            </a:lvl5pPr>
            <a:lvl6pPr marL="2285868" indent="0">
              <a:buNone/>
              <a:defRPr sz="1400">
                <a:solidFill>
                  <a:schemeClr val="tx1">
                    <a:tint val="75000"/>
                  </a:schemeClr>
                </a:solidFill>
              </a:defRPr>
            </a:lvl6pPr>
            <a:lvl7pPr marL="2743042" indent="0">
              <a:buNone/>
              <a:defRPr sz="1400">
                <a:solidFill>
                  <a:schemeClr val="tx1">
                    <a:tint val="75000"/>
                  </a:schemeClr>
                </a:solidFill>
              </a:defRPr>
            </a:lvl7pPr>
            <a:lvl8pPr marL="3200216" indent="0">
              <a:buNone/>
              <a:defRPr sz="1400">
                <a:solidFill>
                  <a:schemeClr val="tx1">
                    <a:tint val="75000"/>
                  </a:schemeClr>
                </a:solidFill>
              </a:defRPr>
            </a:lvl8pPr>
            <a:lvl9pPr marL="365738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E2370F-A364-4F46-AB2C-DE41FCD46A36}" type="datetime1">
              <a:rPr lang="en-US" smtClean="0">
                <a:solidFill>
                  <a:prstClr val="black">
                    <a:tint val="75000"/>
                  </a:prstClr>
                </a:solidFill>
              </a:rPr>
              <a:pPr/>
              <a:t>1/27/2015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C13A6-11C2-A942-AB16-14594AF0603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127247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D0B6AF-33C4-D949-AC44-149CC3FCBDD5}" type="datetime1">
              <a:rPr lang="en-US" smtClean="0">
                <a:solidFill>
                  <a:prstClr val="black">
                    <a:tint val="75000"/>
                  </a:prstClr>
                </a:solidFill>
              </a:rPr>
              <a:pPr/>
              <a:t>1/27/2015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8C13A6-11C2-A942-AB16-14594AF0603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063209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7" indent="0">
              <a:buNone/>
              <a:defRPr sz="1800" b="1"/>
            </a:lvl3pPr>
            <a:lvl4pPr marL="1371521" indent="0">
              <a:buNone/>
              <a:defRPr sz="1600" b="1"/>
            </a:lvl4pPr>
            <a:lvl5pPr marL="1828695" indent="0">
              <a:buNone/>
              <a:defRPr sz="1600" b="1"/>
            </a:lvl5pPr>
            <a:lvl6pPr marL="2285868" indent="0">
              <a:buNone/>
              <a:defRPr sz="1600" b="1"/>
            </a:lvl6pPr>
            <a:lvl7pPr marL="2743042" indent="0">
              <a:buNone/>
              <a:defRPr sz="1600" b="1"/>
            </a:lvl7pPr>
            <a:lvl8pPr marL="3200216" indent="0">
              <a:buNone/>
              <a:defRPr sz="1600" b="1"/>
            </a:lvl8pPr>
            <a:lvl9pPr marL="36573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4" indent="0">
              <a:buNone/>
              <a:defRPr sz="2000" b="1"/>
            </a:lvl2pPr>
            <a:lvl3pPr marL="914347" indent="0">
              <a:buNone/>
              <a:defRPr sz="1800" b="1"/>
            </a:lvl3pPr>
            <a:lvl4pPr marL="1371521" indent="0">
              <a:buNone/>
              <a:defRPr sz="1600" b="1"/>
            </a:lvl4pPr>
            <a:lvl5pPr marL="1828695" indent="0">
              <a:buNone/>
              <a:defRPr sz="1600" b="1"/>
            </a:lvl5pPr>
            <a:lvl6pPr marL="2285868" indent="0">
              <a:buNone/>
              <a:defRPr sz="1600" b="1"/>
            </a:lvl6pPr>
            <a:lvl7pPr marL="2743042" indent="0">
              <a:buNone/>
              <a:defRPr sz="1600" b="1"/>
            </a:lvl7pPr>
            <a:lvl8pPr marL="3200216" indent="0">
              <a:buNone/>
              <a:defRPr sz="1600" b="1"/>
            </a:lvl8pPr>
            <a:lvl9pPr marL="36573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E3D521-D714-B547-8310-444EEC1539AC}" type="datetime1">
              <a:rPr lang="en-US" smtClean="0">
                <a:solidFill>
                  <a:prstClr val="black">
                    <a:tint val="75000"/>
                  </a:prstClr>
                </a:solidFill>
              </a:rPr>
              <a:pPr/>
              <a:t>1/27/2015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8C13A6-11C2-A942-AB16-14594AF0603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051177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9127A0-F8D9-FF4B-85E2-27B4F5AE7618}" type="datetime1">
              <a:rPr lang="en-US" smtClean="0">
                <a:solidFill>
                  <a:prstClr val="black">
                    <a:tint val="75000"/>
                  </a:prstClr>
                </a:solidFill>
              </a:rPr>
              <a:pPr/>
              <a:t>1/27/2015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8C13A6-11C2-A942-AB16-14594AF0603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570261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57098F-4E7B-8D4E-8A69-EA26E2F5ABD9}" type="datetime1">
              <a:rPr lang="en-US" smtClean="0">
                <a:solidFill>
                  <a:prstClr val="black">
                    <a:tint val="75000"/>
                  </a:prstClr>
                </a:solidFill>
              </a:rPr>
              <a:pPr/>
              <a:t>1/27/2015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8C13A6-11C2-A942-AB16-14594AF0603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316875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4" indent="0">
              <a:buNone/>
              <a:defRPr sz="1200"/>
            </a:lvl2pPr>
            <a:lvl3pPr marL="914347" indent="0">
              <a:buNone/>
              <a:defRPr sz="1000"/>
            </a:lvl3pPr>
            <a:lvl4pPr marL="1371521" indent="0">
              <a:buNone/>
              <a:defRPr sz="900"/>
            </a:lvl4pPr>
            <a:lvl5pPr marL="1828695" indent="0">
              <a:buNone/>
              <a:defRPr sz="900"/>
            </a:lvl5pPr>
            <a:lvl6pPr marL="2285868" indent="0">
              <a:buNone/>
              <a:defRPr sz="900"/>
            </a:lvl6pPr>
            <a:lvl7pPr marL="2743042" indent="0">
              <a:buNone/>
              <a:defRPr sz="900"/>
            </a:lvl7pPr>
            <a:lvl8pPr marL="3200216" indent="0">
              <a:buNone/>
              <a:defRPr sz="900"/>
            </a:lvl8pPr>
            <a:lvl9pPr marL="36573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3974B-542A-D74F-957A-5237778053B9}" type="datetime1">
              <a:rPr lang="en-US" smtClean="0">
                <a:solidFill>
                  <a:prstClr val="black">
                    <a:tint val="75000"/>
                  </a:prstClr>
                </a:solidFill>
              </a:rPr>
              <a:pPr/>
              <a:t>1/27/2015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8C13A6-11C2-A942-AB16-14594AF0603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574791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7" indent="0">
              <a:buNone/>
              <a:defRPr sz="2400"/>
            </a:lvl3pPr>
            <a:lvl4pPr marL="1371521" indent="0">
              <a:buNone/>
              <a:defRPr sz="2000"/>
            </a:lvl4pPr>
            <a:lvl5pPr marL="1828695" indent="0">
              <a:buNone/>
              <a:defRPr sz="2000"/>
            </a:lvl5pPr>
            <a:lvl6pPr marL="2285868" indent="0">
              <a:buNone/>
              <a:defRPr sz="2000"/>
            </a:lvl6pPr>
            <a:lvl7pPr marL="2743042" indent="0">
              <a:buNone/>
              <a:defRPr sz="2000"/>
            </a:lvl7pPr>
            <a:lvl8pPr marL="3200216" indent="0">
              <a:buNone/>
              <a:defRPr sz="2000"/>
            </a:lvl8pPr>
            <a:lvl9pPr marL="3657389"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4" indent="0">
              <a:buNone/>
              <a:defRPr sz="1200"/>
            </a:lvl2pPr>
            <a:lvl3pPr marL="914347" indent="0">
              <a:buNone/>
              <a:defRPr sz="1000"/>
            </a:lvl3pPr>
            <a:lvl4pPr marL="1371521" indent="0">
              <a:buNone/>
              <a:defRPr sz="900"/>
            </a:lvl4pPr>
            <a:lvl5pPr marL="1828695" indent="0">
              <a:buNone/>
              <a:defRPr sz="900"/>
            </a:lvl5pPr>
            <a:lvl6pPr marL="2285868" indent="0">
              <a:buNone/>
              <a:defRPr sz="900"/>
            </a:lvl6pPr>
            <a:lvl7pPr marL="2743042" indent="0">
              <a:buNone/>
              <a:defRPr sz="900"/>
            </a:lvl7pPr>
            <a:lvl8pPr marL="3200216" indent="0">
              <a:buNone/>
              <a:defRPr sz="900"/>
            </a:lvl8pPr>
            <a:lvl9pPr marL="36573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3BBC76-A9B2-9C45-B7C8-3C1B61C4A301}" type="datetime1">
              <a:rPr lang="en-US" smtClean="0">
                <a:solidFill>
                  <a:prstClr val="black">
                    <a:tint val="75000"/>
                  </a:prstClr>
                </a:solidFill>
              </a:rPr>
              <a:pPr/>
              <a:t>1/27/2015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8C13A6-11C2-A942-AB16-14594AF0603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63699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52" indent="0">
              <a:buNone/>
              <a:defRPr sz="2000" b="1"/>
            </a:lvl2pPr>
            <a:lvl3pPr marL="914303" indent="0">
              <a:buNone/>
              <a:defRPr sz="1800" b="1"/>
            </a:lvl3pPr>
            <a:lvl4pPr marL="1371455" indent="0">
              <a:buNone/>
              <a:defRPr sz="1600" b="1"/>
            </a:lvl4pPr>
            <a:lvl5pPr marL="1828606" indent="0">
              <a:buNone/>
              <a:defRPr sz="1600" b="1"/>
            </a:lvl5pPr>
            <a:lvl6pPr marL="2285758" indent="0">
              <a:buNone/>
              <a:defRPr sz="1600" b="1"/>
            </a:lvl6pPr>
            <a:lvl7pPr marL="2742909" indent="0">
              <a:buNone/>
              <a:defRPr sz="1600" b="1"/>
            </a:lvl7pPr>
            <a:lvl8pPr marL="3200061" indent="0">
              <a:buNone/>
              <a:defRPr sz="1600" b="1"/>
            </a:lvl8pPr>
            <a:lvl9pPr marL="365721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52" indent="0">
              <a:buNone/>
              <a:defRPr sz="2000" b="1"/>
            </a:lvl2pPr>
            <a:lvl3pPr marL="914303" indent="0">
              <a:buNone/>
              <a:defRPr sz="1800" b="1"/>
            </a:lvl3pPr>
            <a:lvl4pPr marL="1371455" indent="0">
              <a:buNone/>
              <a:defRPr sz="1600" b="1"/>
            </a:lvl4pPr>
            <a:lvl5pPr marL="1828606" indent="0">
              <a:buNone/>
              <a:defRPr sz="1600" b="1"/>
            </a:lvl5pPr>
            <a:lvl6pPr marL="2285758" indent="0">
              <a:buNone/>
              <a:defRPr sz="1600" b="1"/>
            </a:lvl6pPr>
            <a:lvl7pPr marL="2742909" indent="0">
              <a:buNone/>
              <a:defRPr sz="1600" b="1"/>
            </a:lvl7pPr>
            <a:lvl8pPr marL="3200061" indent="0">
              <a:buNone/>
              <a:defRPr sz="1600" b="1"/>
            </a:lvl8pPr>
            <a:lvl9pPr marL="365721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9"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468B2EC8-0FFC-4A16-A65B-23A02D104951}" type="slidenum">
              <a:rPr lang="en-US" altLang="en-US"/>
              <a:pPr>
                <a:defRPr/>
              </a:pPr>
              <a:t>‹#›</a:t>
            </a:fld>
            <a:endParaRPr lang="en-US" altLang="en-US" dirty="0"/>
          </a:p>
        </p:txBody>
      </p:sp>
    </p:spTree>
    <p:extLst>
      <p:ext uri="{BB962C8B-B14F-4D97-AF65-F5344CB8AC3E}">
        <p14:creationId xmlns:p14="http://schemas.microsoft.com/office/powerpoint/2010/main" val="725809069"/>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9446FD-FAE8-1149-9237-C643BC78FCF4}" type="datetime1">
              <a:rPr lang="en-US" smtClean="0">
                <a:solidFill>
                  <a:prstClr val="black">
                    <a:tint val="75000"/>
                  </a:prstClr>
                </a:solidFill>
              </a:rPr>
              <a:pPr/>
              <a:t>1/27/2015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C13A6-11C2-A942-AB16-14594AF0603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10537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18FE6-6DC6-0646-8586-172F4583B3CE}" type="datetime1">
              <a:rPr lang="en-US" smtClean="0">
                <a:solidFill>
                  <a:prstClr val="black">
                    <a:tint val="75000"/>
                  </a:prstClr>
                </a:solidFill>
              </a:rPr>
              <a:pPr/>
              <a:t>1/27/2015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C13A6-11C2-A942-AB16-14594AF0603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549401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174" indent="0" algn="ctr">
              <a:buNone/>
              <a:defRPr>
                <a:solidFill>
                  <a:schemeClr val="tx1">
                    <a:tint val="75000"/>
                  </a:schemeClr>
                </a:solidFill>
              </a:defRPr>
            </a:lvl2pPr>
            <a:lvl3pPr marL="914347" indent="0" algn="ctr">
              <a:buNone/>
              <a:defRPr>
                <a:solidFill>
                  <a:schemeClr val="tx1">
                    <a:tint val="75000"/>
                  </a:schemeClr>
                </a:solidFill>
              </a:defRPr>
            </a:lvl3pPr>
            <a:lvl4pPr marL="1371521" indent="0" algn="ctr">
              <a:buNone/>
              <a:defRPr>
                <a:solidFill>
                  <a:schemeClr val="tx1">
                    <a:tint val="75000"/>
                  </a:schemeClr>
                </a:solidFill>
              </a:defRPr>
            </a:lvl4pPr>
            <a:lvl5pPr marL="1828695" indent="0" algn="ctr">
              <a:buNone/>
              <a:defRPr>
                <a:solidFill>
                  <a:schemeClr val="tx1">
                    <a:tint val="75000"/>
                  </a:schemeClr>
                </a:solidFill>
              </a:defRPr>
            </a:lvl5pPr>
            <a:lvl6pPr marL="2285868" indent="0" algn="ctr">
              <a:buNone/>
              <a:defRPr>
                <a:solidFill>
                  <a:schemeClr val="tx1">
                    <a:tint val="75000"/>
                  </a:schemeClr>
                </a:solidFill>
              </a:defRPr>
            </a:lvl6pPr>
            <a:lvl7pPr marL="2743042" indent="0" algn="ctr">
              <a:buNone/>
              <a:defRPr>
                <a:solidFill>
                  <a:schemeClr val="tx1">
                    <a:tint val="75000"/>
                  </a:schemeClr>
                </a:solidFill>
              </a:defRPr>
            </a:lvl7pPr>
            <a:lvl8pPr marL="3200216" indent="0" algn="ctr">
              <a:buNone/>
              <a:defRPr>
                <a:solidFill>
                  <a:schemeClr val="tx1">
                    <a:tint val="75000"/>
                  </a:schemeClr>
                </a:solidFill>
              </a:defRPr>
            </a:lvl8pPr>
            <a:lvl9pPr marL="365738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2C6282-963D-B046-93AC-B3FF2963137A}" type="datetime1">
              <a:rPr lang="en-US" smtClean="0">
                <a:solidFill>
                  <a:prstClr val="black">
                    <a:tint val="75000"/>
                  </a:prstClr>
                </a:solidFill>
              </a:rPr>
              <a:pPr/>
              <a:t>1/27/2015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C13A6-11C2-A942-AB16-14594AF0603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47817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474162-C522-CF42-AEDC-32846FB1A6B1}" type="datetime1">
              <a:rPr lang="en-US" smtClean="0">
                <a:solidFill>
                  <a:prstClr val="black">
                    <a:tint val="75000"/>
                  </a:prstClr>
                </a:solidFill>
              </a:rPr>
              <a:pPr/>
              <a:t>1/27/2015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C13A6-11C2-A942-AB16-14594AF0603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445071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7" indent="0">
              <a:buNone/>
              <a:defRPr sz="1600">
                <a:solidFill>
                  <a:schemeClr val="tx1">
                    <a:tint val="75000"/>
                  </a:schemeClr>
                </a:solidFill>
              </a:defRPr>
            </a:lvl3pPr>
            <a:lvl4pPr marL="1371521" indent="0">
              <a:buNone/>
              <a:defRPr sz="1400">
                <a:solidFill>
                  <a:schemeClr val="tx1">
                    <a:tint val="75000"/>
                  </a:schemeClr>
                </a:solidFill>
              </a:defRPr>
            </a:lvl4pPr>
            <a:lvl5pPr marL="1828695" indent="0">
              <a:buNone/>
              <a:defRPr sz="1400">
                <a:solidFill>
                  <a:schemeClr val="tx1">
                    <a:tint val="75000"/>
                  </a:schemeClr>
                </a:solidFill>
              </a:defRPr>
            </a:lvl5pPr>
            <a:lvl6pPr marL="2285868" indent="0">
              <a:buNone/>
              <a:defRPr sz="1400">
                <a:solidFill>
                  <a:schemeClr val="tx1">
                    <a:tint val="75000"/>
                  </a:schemeClr>
                </a:solidFill>
              </a:defRPr>
            </a:lvl6pPr>
            <a:lvl7pPr marL="2743042" indent="0">
              <a:buNone/>
              <a:defRPr sz="1400">
                <a:solidFill>
                  <a:schemeClr val="tx1">
                    <a:tint val="75000"/>
                  </a:schemeClr>
                </a:solidFill>
              </a:defRPr>
            </a:lvl7pPr>
            <a:lvl8pPr marL="3200216" indent="0">
              <a:buNone/>
              <a:defRPr sz="1400">
                <a:solidFill>
                  <a:schemeClr val="tx1">
                    <a:tint val="75000"/>
                  </a:schemeClr>
                </a:solidFill>
              </a:defRPr>
            </a:lvl8pPr>
            <a:lvl9pPr marL="365738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E2370F-A364-4F46-AB2C-DE41FCD46A36}" type="datetime1">
              <a:rPr lang="en-US" smtClean="0">
                <a:solidFill>
                  <a:prstClr val="black">
                    <a:tint val="75000"/>
                  </a:prstClr>
                </a:solidFill>
              </a:rPr>
              <a:pPr/>
              <a:t>1/27/2015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C13A6-11C2-A942-AB16-14594AF0603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147796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D0B6AF-33C4-D949-AC44-149CC3FCBDD5}" type="datetime1">
              <a:rPr lang="en-US" smtClean="0">
                <a:solidFill>
                  <a:prstClr val="black">
                    <a:tint val="75000"/>
                  </a:prstClr>
                </a:solidFill>
              </a:rPr>
              <a:pPr/>
              <a:t>1/27/2015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8C13A6-11C2-A942-AB16-14594AF0603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172029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7" indent="0">
              <a:buNone/>
              <a:defRPr sz="1800" b="1"/>
            </a:lvl3pPr>
            <a:lvl4pPr marL="1371521" indent="0">
              <a:buNone/>
              <a:defRPr sz="1600" b="1"/>
            </a:lvl4pPr>
            <a:lvl5pPr marL="1828695" indent="0">
              <a:buNone/>
              <a:defRPr sz="1600" b="1"/>
            </a:lvl5pPr>
            <a:lvl6pPr marL="2285868" indent="0">
              <a:buNone/>
              <a:defRPr sz="1600" b="1"/>
            </a:lvl6pPr>
            <a:lvl7pPr marL="2743042" indent="0">
              <a:buNone/>
              <a:defRPr sz="1600" b="1"/>
            </a:lvl7pPr>
            <a:lvl8pPr marL="3200216" indent="0">
              <a:buNone/>
              <a:defRPr sz="1600" b="1"/>
            </a:lvl8pPr>
            <a:lvl9pPr marL="36573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4" indent="0">
              <a:buNone/>
              <a:defRPr sz="2000" b="1"/>
            </a:lvl2pPr>
            <a:lvl3pPr marL="914347" indent="0">
              <a:buNone/>
              <a:defRPr sz="1800" b="1"/>
            </a:lvl3pPr>
            <a:lvl4pPr marL="1371521" indent="0">
              <a:buNone/>
              <a:defRPr sz="1600" b="1"/>
            </a:lvl4pPr>
            <a:lvl5pPr marL="1828695" indent="0">
              <a:buNone/>
              <a:defRPr sz="1600" b="1"/>
            </a:lvl5pPr>
            <a:lvl6pPr marL="2285868" indent="0">
              <a:buNone/>
              <a:defRPr sz="1600" b="1"/>
            </a:lvl6pPr>
            <a:lvl7pPr marL="2743042" indent="0">
              <a:buNone/>
              <a:defRPr sz="1600" b="1"/>
            </a:lvl7pPr>
            <a:lvl8pPr marL="3200216" indent="0">
              <a:buNone/>
              <a:defRPr sz="1600" b="1"/>
            </a:lvl8pPr>
            <a:lvl9pPr marL="36573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E3D521-D714-B547-8310-444EEC1539AC}" type="datetime1">
              <a:rPr lang="en-US" smtClean="0">
                <a:solidFill>
                  <a:prstClr val="black">
                    <a:tint val="75000"/>
                  </a:prstClr>
                </a:solidFill>
              </a:rPr>
              <a:pPr/>
              <a:t>1/27/2015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8C13A6-11C2-A942-AB16-14594AF0603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972760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9127A0-F8D9-FF4B-85E2-27B4F5AE7618}" type="datetime1">
              <a:rPr lang="en-US" smtClean="0">
                <a:solidFill>
                  <a:prstClr val="black">
                    <a:tint val="75000"/>
                  </a:prstClr>
                </a:solidFill>
              </a:rPr>
              <a:pPr/>
              <a:t>1/27/2015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8C13A6-11C2-A942-AB16-14594AF0603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239370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57098F-4E7B-8D4E-8A69-EA26E2F5ABD9}" type="datetime1">
              <a:rPr lang="en-US" smtClean="0">
                <a:solidFill>
                  <a:prstClr val="black">
                    <a:tint val="75000"/>
                  </a:prstClr>
                </a:solidFill>
              </a:rPr>
              <a:pPr/>
              <a:t>1/27/2015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8C13A6-11C2-A942-AB16-14594AF0603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54143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4" indent="0">
              <a:buNone/>
              <a:defRPr sz="1200"/>
            </a:lvl2pPr>
            <a:lvl3pPr marL="914347" indent="0">
              <a:buNone/>
              <a:defRPr sz="1000"/>
            </a:lvl3pPr>
            <a:lvl4pPr marL="1371521" indent="0">
              <a:buNone/>
              <a:defRPr sz="900"/>
            </a:lvl4pPr>
            <a:lvl5pPr marL="1828695" indent="0">
              <a:buNone/>
              <a:defRPr sz="900"/>
            </a:lvl5pPr>
            <a:lvl6pPr marL="2285868" indent="0">
              <a:buNone/>
              <a:defRPr sz="900"/>
            </a:lvl6pPr>
            <a:lvl7pPr marL="2743042" indent="0">
              <a:buNone/>
              <a:defRPr sz="900"/>
            </a:lvl7pPr>
            <a:lvl8pPr marL="3200216" indent="0">
              <a:buNone/>
              <a:defRPr sz="900"/>
            </a:lvl8pPr>
            <a:lvl9pPr marL="36573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3974B-542A-D74F-957A-5237778053B9}" type="datetime1">
              <a:rPr lang="en-US" smtClean="0">
                <a:solidFill>
                  <a:prstClr val="black">
                    <a:tint val="75000"/>
                  </a:prstClr>
                </a:solidFill>
              </a:rPr>
              <a:pPr/>
              <a:t>1/27/2015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8C13A6-11C2-A942-AB16-14594AF0603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80645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EA735B57-E189-4CCB-9D15-68DACE8804DD}" type="slidenum">
              <a:rPr lang="en-US" altLang="en-US"/>
              <a:pPr>
                <a:defRPr/>
              </a:pPr>
              <a:t>‹#›</a:t>
            </a:fld>
            <a:endParaRPr lang="en-US" altLang="en-US" dirty="0"/>
          </a:p>
        </p:txBody>
      </p:sp>
    </p:spTree>
    <p:extLst>
      <p:ext uri="{BB962C8B-B14F-4D97-AF65-F5344CB8AC3E}">
        <p14:creationId xmlns:p14="http://schemas.microsoft.com/office/powerpoint/2010/main" val="2123901284"/>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7" indent="0">
              <a:buNone/>
              <a:defRPr sz="2400"/>
            </a:lvl3pPr>
            <a:lvl4pPr marL="1371521" indent="0">
              <a:buNone/>
              <a:defRPr sz="2000"/>
            </a:lvl4pPr>
            <a:lvl5pPr marL="1828695" indent="0">
              <a:buNone/>
              <a:defRPr sz="2000"/>
            </a:lvl5pPr>
            <a:lvl6pPr marL="2285868" indent="0">
              <a:buNone/>
              <a:defRPr sz="2000"/>
            </a:lvl6pPr>
            <a:lvl7pPr marL="2743042" indent="0">
              <a:buNone/>
              <a:defRPr sz="2000"/>
            </a:lvl7pPr>
            <a:lvl8pPr marL="3200216" indent="0">
              <a:buNone/>
              <a:defRPr sz="2000"/>
            </a:lvl8pPr>
            <a:lvl9pPr marL="3657389"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4" indent="0">
              <a:buNone/>
              <a:defRPr sz="1200"/>
            </a:lvl2pPr>
            <a:lvl3pPr marL="914347" indent="0">
              <a:buNone/>
              <a:defRPr sz="1000"/>
            </a:lvl3pPr>
            <a:lvl4pPr marL="1371521" indent="0">
              <a:buNone/>
              <a:defRPr sz="900"/>
            </a:lvl4pPr>
            <a:lvl5pPr marL="1828695" indent="0">
              <a:buNone/>
              <a:defRPr sz="900"/>
            </a:lvl5pPr>
            <a:lvl6pPr marL="2285868" indent="0">
              <a:buNone/>
              <a:defRPr sz="900"/>
            </a:lvl6pPr>
            <a:lvl7pPr marL="2743042" indent="0">
              <a:buNone/>
              <a:defRPr sz="900"/>
            </a:lvl7pPr>
            <a:lvl8pPr marL="3200216" indent="0">
              <a:buNone/>
              <a:defRPr sz="900"/>
            </a:lvl8pPr>
            <a:lvl9pPr marL="36573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3BBC76-A9B2-9C45-B7C8-3C1B61C4A301}" type="datetime1">
              <a:rPr lang="en-US" smtClean="0">
                <a:solidFill>
                  <a:prstClr val="black">
                    <a:tint val="75000"/>
                  </a:prstClr>
                </a:solidFill>
              </a:rPr>
              <a:pPr/>
              <a:t>1/27/2015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8C13A6-11C2-A942-AB16-14594AF0603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838750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9446FD-FAE8-1149-9237-C643BC78FCF4}" type="datetime1">
              <a:rPr lang="en-US" smtClean="0">
                <a:solidFill>
                  <a:prstClr val="black">
                    <a:tint val="75000"/>
                  </a:prstClr>
                </a:solidFill>
              </a:rPr>
              <a:pPr/>
              <a:t>1/27/2015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C13A6-11C2-A942-AB16-14594AF0603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544778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18FE6-6DC6-0646-8586-172F4583B3CE}" type="datetime1">
              <a:rPr lang="en-US" smtClean="0">
                <a:solidFill>
                  <a:prstClr val="black">
                    <a:tint val="75000"/>
                  </a:prstClr>
                </a:solidFill>
              </a:rPr>
              <a:pPr/>
              <a:t>1/27/2015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C13A6-11C2-A942-AB16-14594AF0603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47094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4"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687D6759-0F52-4BD0-961B-903AF4F615F8}" type="slidenum">
              <a:rPr lang="en-US" altLang="en-US"/>
              <a:pPr>
                <a:defRPr/>
              </a:pPr>
              <a:t>‹#›</a:t>
            </a:fld>
            <a:endParaRPr lang="en-US" altLang="en-US" dirty="0"/>
          </a:p>
        </p:txBody>
      </p:sp>
    </p:spTree>
    <p:extLst>
      <p:ext uri="{BB962C8B-B14F-4D97-AF65-F5344CB8AC3E}">
        <p14:creationId xmlns:p14="http://schemas.microsoft.com/office/powerpoint/2010/main" val="300454276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52" indent="0">
              <a:buNone/>
              <a:defRPr sz="1200"/>
            </a:lvl2pPr>
            <a:lvl3pPr marL="914303" indent="0">
              <a:buNone/>
              <a:defRPr sz="1000"/>
            </a:lvl3pPr>
            <a:lvl4pPr marL="1371455" indent="0">
              <a:buNone/>
              <a:defRPr sz="900"/>
            </a:lvl4pPr>
            <a:lvl5pPr marL="1828606" indent="0">
              <a:buNone/>
              <a:defRPr sz="900"/>
            </a:lvl5pPr>
            <a:lvl6pPr marL="2285758" indent="0">
              <a:buNone/>
              <a:defRPr sz="900"/>
            </a:lvl6pPr>
            <a:lvl7pPr marL="2742909" indent="0">
              <a:buNone/>
              <a:defRPr sz="900"/>
            </a:lvl7pPr>
            <a:lvl8pPr marL="3200061" indent="0">
              <a:buNone/>
              <a:defRPr sz="900"/>
            </a:lvl8pPr>
            <a:lvl9pPr marL="365721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BA8BE08B-514A-4F88-9967-2288D4E97235}" type="slidenum">
              <a:rPr lang="en-US" altLang="en-US"/>
              <a:pPr>
                <a:defRPr/>
              </a:pPr>
              <a:t>‹#›</a:t>
            </a:fld>
            <a:endParaRPr lang="en-US" altLang="en-US" dirty="0"/>
          </a:p>
        </p:txBody>
      </p:sp>
    </p:spTree>
    <p:extLst>
      <p:ext uri="{BB962C8B-B14F-4D97-AF65-F5344CB8AC3E}">
        <p14:creationId xmlns:p14="http://schemas.microsoft.com/office/powerpoint/2010/main" val="148497666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2" indent="0">
              <a:buNone/>
              <a:defRPr sz="2800"/>
            </a:lvl2pPr>
            <a:lvl3pPr marL="914303" indent="0">
              <a:buNone/>
              <a:defRPr sz="2400"/>
            </a:lvl3pPr>
            <a:lvl4pPr marL="1371455" indent="0">
              <a:buNone/>
              <a:defRPr sz="2000"/>
            </a:lvl4pPr>
            <a:lvl5pPr marL="1828606" indent="0">
              <a:buNone/>
              <a:defRPr sz="2000"/>
            </a:lvl5pPr>
            <a:lvl6pPr marL="2285758" indent="0">
              <a:buNone/>
              <a:defRPr sz="2000"/>
            </a:lvl6pPr>
            <a:lvl7pPr marL="2742909" indent="0">
              <a:buNone/>
              <a:defRPr sz="2000"/>
            </a:lvl7pPr>
            <a:lvl8pPr marL="3200061" indent="0">
              <a:buNone/>
              <a:defRPr sz="2000"/>
            </a:lvl8pPr>
            <a:lvl9pPr marL="3657212"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2" indent="0">
              <a:buNone/>
              <a:defRPr sz="1200"/>
            </a:lvl2pPr>
            <a:lvl3pPr marL="914303" indent="0">
              <a:buNone/>
              <a:defRPr sz="1000"/>
            </a:lvl3pPr>
            <a:lvl4pPr marL="1371455" indent="0">
              <a:buNone/>
              <a:defRPr sz="900"/>
            </a:lvl4pPr>
            <a:lvl5pPr marL="1828606" indent="0">
              <a:buNone/>
              <a:defRPr sz="900"/>
            </a:lvl5pPr>
            <a:lvl6pPr marL="2285758" indent="0">
              <a:buNone/>
              <a:defRPr sz="900"/>
            </a:lvl6pPr>
            <a:lvl7pPr marL="2742909" indent="0">
              <a:buNone/>
              <a:defRPr sz="900"/>
            </a:lvl7pPr>
            <a:lvl8pPr marL="3200061" indent="0">
              <a:buNone/>
              <a:defRPr sz="900"/>
            </a:lvl8pPr>
            <a:lvl9pPr marL="365721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dirty="0"/>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dirty="0"/>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A0ADE352-5906-4CAB-B546-C5352A6FD962}" type="slidenum">
              <a:rPr lang="en-US" altLang="en-US"/>
              <a:pPr>
                <a:defRPr/>
              </a:pPr>
              <a:t>‹#›</a:t>
            </a:fld>
            <a:endParaRPr lang="en-US" altLang="en-US" dirty="0"/>
          </a:p>
        </p:txBody>
      </p:sp>
    </p:spTree>
    <p:extLst>
      <p:ext uri="{BB962C8B-B14F-4D97-AF65-F5344CB8AC3E}">
        <p14:creationId xmlns:p14="http://schemas.microsoft.com/office/powerpoint/2010/main" val="63248245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gif"/><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gif"/><Relationship Id="rId2" Type="http://schemas.openxmlformats.org/officeDocument/2006/relationships/slideLayout" Target="../slideLayouts/slideLayout16.xml"/><Relationship Id="rId16" Type="http://schemas.openxmlformats.org/officeDocument/2006/relationships/image" Target="../media/image1.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8.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8.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tile tx="0" ty="0" sx="100000" sy="100000" flip="none" algn="tl"/>
        </a:blipFill>
        <a:effectLst/>
      </p:bgPr>
    </p:bg>
    <p:spTree>
      <p:nvGrpSpPr>
        <p:cNvPr id="1" name=""/>
        <p:cNvGrpSpPr/>
        <p:nvPr/>
      </p:nvGrpSpPr>
      <p:grpSpPr>
        <a:xfrm>
          <a:off x="0" y="0"/>
          <a:ext cx="0" cy="0"/>
          <a:chOff x="0" y="0"/>
          <a:chExt cx="0" cy="0"/>
        </a:xfrm>
      </p:grpSpPr>
      <p:sp>
        <p:nvSpPr>
          <p:cNvPr id="1026" name="Rectangle 8"/>
          <p:cNvSpPr>
            <a:spLocks noChangeArrowheads="1"/>
          </p:cNvSpPr>
          <p:nvPr userDrawn="1"/>
        </p:nvSpPr>
        <p:spPr bwMode="auto">
          <a:xfrm>
            <a:off x="0" y="1"/>
            <a:ext cx="9144000" cy="6858000"/>
          </a:xfrm>
          <a:prstGeom prst="rect">
            <a:avLst/>
          </a:prstGeom>
          <a:solidFill>
            <a:srgbClr val="FEEDE2">
              <a:alpha val="6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nchor="ctr"/>
          <a:lstStyle/>
          <a:p>
            <a:pPr algn="ctr" defTabSz="914303" eaLnBrk="0" fontAlgn="base" hangingPunct="0">
              <a:spcBef>
                <a:spcPct val="0"/>
              </a:spcBef>
              <a:spcAft>
                <a:spcPct val="0"/>
              </a:spcAft>
            </a:pPr>
            <a:endParaRPr lang="en-US" altLang="en-US" sz="1300" dirty="0">
              <a:solidFill>
                <a:srgbClr val="000054"/>
              </a:solidFill>
              <a:latin typeface="Calibri" pitchFamily="34" charset="0"/>
              <a:cs typeface="Calibri" pitchFamily="34" charset="0"/>
            </a:endParaRPr>
          </a:p>
        </p:txBody>
      </p:sp>
      <p:sp>
        <p:nvSpPr>
          <p:cNvPr id="1027" name="Rectangle 2"/>
          <p:cNvSpPr>
            <a:spLocks noGrp="1" noChangeArrowheads="1"/>
          </p:cNvSpPr>
          <p:nvPr userDrawn="1">
            <p:ph type="title"/>
          </p:nvPr>
        </p:nvSpPr>
        <p:spPr bwMode="auto">
          <a:xfrm>
            <a:off x="1905000" y="609600"/>
            <a:ext cx="68580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userDrawn="1">
            <p:ph type="body" idx="1"/>
          </p:nvPr>
        </p:nvSpPr>
        <p:spPr bwMode="auto">
          <a:xfrm>
            <a:off x="1905000" y="1981200"/>
            <a:ext cx="685800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userDrawn="1">
            <p:ph type="dt" sz="half" idx="2"/>
          </p:nvPr>
        </p:nvSpPr>
        <p:spPr bwMode="auto">
          <a:xfrm>
            <a:off x="1905000" y="6254750"/>
            <a:ext cx="1676400" cy="457200"/>
          </a:xfrm>
          <a:prstGeom prst="rect">
            <a:avLst/>
          </a:prstGeom>
          <a:noFill/>
          <a:ln>
            <a:noFill/>
          </a:ln>
          <a:effectLst/>
          <a:extLst/>
        </p:spPr>
        <p:txBody>
          <a:bodyPr vert="horz" wrap="square" lIns="91430" tIns="45716" rIns="91430" bIns="45716" numCol="1" anchor="t" anchorCtr="0" compatLnSpc="1">
            <a:prstTxWarp prst="textNoShape">
              <a:avLst/>
            </a:prstTxWarp>
          </a:bodyPr>
          <a:lstStyle>
            <a:lvl1pPr eaLnBrk="0" hangingPunct="0">
              <a:defRPr sz="1400">
                <a:solidFill>
                  <a:srgbClr val="000000"/>
                </a:solidFill>
                <a:latin typeface="Calibri" pitchFamily="34" charset="0"/>
                <a:cs typeface="Calibri" pitchFamily="34" charset="0"/>
              </a:defRPr>
            </a:lvl1pPr>
          </a:lstStyle>
          <a:p>
            <a:pPr defTabSz="914303" fontAlgn="base">
              <a:spcBef>
                <a:spcPct val="0"/>
              </a:spcBef>
              <a:spcAft>
                <a:spcPct val="0"/>
              </a:spcAft>
              <a:defRPr/>
            </a:pPr>
            <a:endParaRPr lang="en-US" altLang="en-US" dirty="0"/>
          </a:p>
        </p:txBody>
      </p:sp>
      <p:sp>
        <p:nvSpPr>
          <p:cNvPr id="3" name="Rectangle 5"/>
          <p:cNvSpPr>
            <a:spLocks noGrp="1" noChangeArrowheads="1"/>
          </p:cNvSpPr>
          <p:nvPr userDrawn="1">
            <p:ph type="ftr" sz="quarter" idx="3"/>
          </p:nvPr>
        </p:nvSpPr>
        <p:spPr bwMode="auto">
          <a:xfrm>
            <a:off x="3806825" y="6254750"/>
            <a:ext cx="3051175" cy="457200"/>
          </a:xfrm>
          <a:prstGeom prst="rect">
            <a:avLst/>
          </a:prstGeom>
          <a:noFill/>
          <a:ln>
            <a:noFill/>
          </a:ln>
          <a:effectLst/>
          <a:extLst/>
        </p:spPr>
        <p:txBody>
          <a:bodyPr vert="horz" wrap="square" lIns="91430" tIns="45716" rIns="91430" bIns="45716" numCol="1" anchor="t" anchorCtr="0" compatLnSpc="1">
            <a:prstTxWarp prst="textNoShape">
              <a:avLst/>
            </a:prstTxWarp>
          </a:bodyPr>
          <a:lstStyle>
            <a:lvl1pPr algn="ctr" eaLnBrk="0" hangingPunct="0">
              <a:defRPr sz="1400">
                <a:solidFill>
                  <a:srgbClr val="000000"/>
                </a:solidFill>
                <a:latin typeface="Calibri" pitchFamily="34" charset="0"/>
                <a:cs typeface="Calibri" pitchFamily="34" charset="0"/>
              </a:defRPr>
            </a:lvl1pPr>
          </a:lstStyle>
          <a:p>
            <a:pPr defTabSz="914303" fontAlgn="base">
              <a:spcBef>
                <a:spcPct val="0"/>
              </a:spcBef>
              <a:spcAft>
                <a:spcPct val="0"/>
              </a:spcAft>
              <a:defRPr/>
            </a:pPr>
            <a:endParaRPr lang="en-US" altLang="en-US" dirty="0"/>
          </a:p>
        </p:txBody>
      </p:sp>
      <p:sp>
        <p:nvSpPr>
          <p:cNvPr id="1030" name="Rectangle 6"/>
          <p:cNvSpPr>
            <a:spLocks noGrp="1" noChangeArrowheads="1"/>
          </p:cNvSpPr>
          <p:nvPr userDrawn="1">
            <p:ph type="sldNum" sz="quarter" idx="4"/>
          </p:nvPr>
        </p:nvSpPr>
        <p:spPr bwMode="auto">
          <a:xfrm>
            <a:off x="7091364" y="6248400"/>
            <a:ext cx="1676400" cy="457200"/>
          </a:xfrm>
          <a:prstGeom prst="rect">
            <a:avLst/>
          </a:prstGeom>
          <a:noFill/>
          <a:ln>
            <a:noFill/>
          </a:ln>
          <a:effectLst/>
          <a:extLst/>
        </p:spPr>
        <p:txBody>
          <a:bodyPr vert="horz" wrap="square" lIns="91430" tIns="45716" rIns="91430" bIns="45716" numCol="1" anchor="t" anchorCtr="0" compatLnSpc="1">
            <a:prstTxWarp prst="textNoShape">
              <a:avLst/>
            </a:prstTxWarp>
          </a:bodyPr>
          <a:lstStyle>
            <a:lvl1pPr algn="r" eaLnBrk="0" hangingPunct="0">
              <a:defRPr sz="1400">
                <a:solidFill>
                  <a:srgbClr val="000000"/>
                </a:solidFill>
                <a:latin typeface="Calibri" pitchFamily="34" charset="0"/>
                <a:cs typeface="Calibri" pitchFamily="34" charset="0"/>
              </a:defRPr>
            </a:lvl1pPr>
          </a:lstStyle>
          <a:p>
            <a:pPr defTabSz="914303" fontAlgn="base">
              <a:spcBef>
                <a:spcPct val="0"/>
              </a:spcBef>
              <a:spcAft>
                <a:spcPct val="0"/>
              </a:spcAft>
              <a:defRPr/>
            </a:pPr>
            <a:fld id="{6A952256-3304-44B9-B535-64395D0782E3}" type="slidenum">
              <a:rPr lang="en-US" altLang="en-US"/>
              <a:pPr defTabSz="914303" fontAlgn="base">
                <a:spcBef>
                  <a:spcPct val="0"/>
                </a:spcBef>
                <a:spcAft>
                  <a:spcPct val="0"/>
                </a:spcAft>
                <a:defRPr/>
              </a:pPr>
              <a:t>‹#›</a:t>
            </a:fld>
            <a:endParaRPr lang="en-US" altLang="en-US" dirty="0"/>
          </a:p>
        </p:txBody>
      </p:sp>
      <p:sp>
        <p:nvSpPr>
          <p:cNvPr id="1032" name="Rectangle 9"/>
          <p:cNvSpPr>
            <a:spLocks noChangeArrowheads="1"/>
          </p:cNvSpPr>
          <p:nvPr userDrawn="1"/>
        </p:nvSpPr>
        <p:spPr bwMode="auto">
          <a:xfrm rot="5400000" flipV="1">
            <a:off x="-2624931" y="2620169"/>
            <a:ext cx="6862763" cy="1628776"/>
          </a:xfrm>
          <a:custGeom>
            <a:avLst/>
            <a:gdLst>
              <a:gd name="T0" fmla="*/ 0 w 21600"/>
              <a:gd name="T1" fmla="*/ 0 h 20886"/>
              <a:gd name="T2" fmla="*/ 2147483647 w 21600"/>
              <a:gd name="T3" fmla="*/ 0 h 20886"/>
              <a:gd name="T4" fmla="*/ 2147483647 w 21600"/>
              <a:gd name="T5" fmla="*/ 2147483647 h 20886"/>
              <a:gd name="T6" fmla="*/ 0 w 21600"/>
              <a:gd name="T7" fmla="*/ 2147483647 h 20886"/>
              <a:gd name="T8" fmla="*/ 0 w 21600"/>
              <a:gd name="T9" fmla="*/ 0 h 208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0886">
                <a:moveTo>
                  <a:pt x="0" y="0"/>
                </a:moveTo>
                <a:lnTo>
                  <a:pt x="21600" y="0"/>
                </a:lnTo>
                <a:lnTo>
                  <a:pt x="21600" y="18317"/>
                </a:lnTo>
                <a:cubicBezTo>
                  <a:pt x="10854" y="11350"/>
                  <a:pt x="10800" y="23922"/>
                  <a:pt x="0" y="20172"/>
                </a:cubicBezTo>
                <a:lnTo>
                  <a:pt x="0" y="0"/>
                </a:lnTo>
                <a:close/>
              </a:path>
            </a:pathLst>
          </a:custGeom>
          <a:blipFill dpi="0" rotWithShape="1">
            <a:blip r:embed="rId16"/>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lIns="91430" tIns="45716" rIns="91430" bIns="45716" anchor="ctr"/>
          <a:lstStyle/>
          <a:p>
            <a:pPr defTabSz="914303" fontAlgn="base">
              <a:spcBef>
                <a:spcPct val="0"/>
              </a:spcBef>
              <a:spcAft>
                <a:spcPct val="0"/>
              </a:spcAft>
            </a:pPr>
            <a:endParaRPr lang="en-US" dirty="0">
              <a:solidFill>
                <a:srgbClr val="000066"/>
              </a:solidFill>
              <a:cs typeface="Arial" charset="0"/>
            </a:endParaRPr>
          </a:p>
        </p:txBody>
      </p:sp>
      <p:sp>
        <p:nvSpPr>
          <p:cNvPr id="1034" name="Rectangle 11"/>
          <p:cNvSpPr>
            <a:spLocks noChangeArrowheads="1"/>
          </p:cNvSpPr>
          <p:nvPr userDrawn="1"/>
        </p:nvSpPr>
        <p:spPr bwMode="auto">
          <a:xfrm>
            <a:off x="76201" y="2057400"/>
            <a:ext cx="152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p>
            <a:pPr algn="ctr" defTabSz="914303" eaLnBrk="0" fontAlgn="base" hangingPunct="0">
              <a:spcBef>
                <a:spcPct val="0"/>
              </a:spcBef>
              <a:spcAft>
                <a:spcPct val="0"/>
              </a:spcAft>
            </a:pPr>
            <a:r>
              <a:rPr lang="en-US" altLang="en-US" sz="1100" b="1" dirty="0" smtClean="0">
                <a:solidFill>
                  <a:srgbClr val="070C51"/>
                </a:solidFill>
                <a:latin typeface="Calibri" pitchFamily="34" charset="0"/>
                <a:cs typeface="Calibri" pitchFamily="34" charset="0"/>
              </a:rPr>
              <a:t>CALIFORNIA</a:t>
            </a:r>
            <a:r>
              <a:rPr lang="en-US" altLang="en-US" sz="1100" b="1" baseline="0" dirty="0" smtClean="0">
                <a:solidFill>
                  <a:srgbClr val="070C51"/>
                </a:solidFill>
                <a:latin typeface="Calibri" pitchFamily="34" charset="0"/>
                <a:cs typeface="Calibri" pitchFamily="34" charset="0"/>
              </a:rPr>
              <a:t> </a:t>
            </a:r>
            <a:r>
              <a:rPr lang="en-US" altLang="en-US" sz="1100" b="1" dirty="0" smtClean="0">
                <a:solidFill>
                  <a:srgbClr val="070C51"/>
                </a:solidFill>
                <a:latin typeface="Calibri" pitchFamily="34" charset="0"/>
                <a:cs typeface="Calibri" pitchFamily="34" charset="0"/>
              </a:rPr>
              <a:t>STATE BOARD</a:t>
            </a:r>
            <a:r>
              <a:rPr lang="en-US" altLang="en-US" sz="1100" b="1" baseline="0" dirty="0" smtClean="0">
                <a:solidFill>
                  <a:srgbClr val="070C51"/>
                </a:solidFill>
                <a:latin typeface="Calibri" pitchFamily="34" charset="0"/>
                <a:cs typeface="Calibri" pitchFamily="34" charset="0"/>
              </a:rPr>
              <a:t> OF EDUCATION</a:t>
            </a:r>
          </a:p>
          <a:p>
            <a:pPr algn="ctr" defTabSz="914303" eaLnBrk="0" fontAlgn="base" hangingPunct="0">
              <a:spcBef>
                <a:spcPct val="0"/>
              </a:spcBef>
              <a:spcAft>
                <a:spcPct val="0"/>
              </a:spcAft>
            </a:pPr>
            <a:endParaRPr lang="en-US" altLang="en-US" sz="5400" dirty="0">
              <a:solidFill>
                <a:srgbClr val="000000"/>
              </a:solidFill>
              <a:latin typeface="Calibri" pitchFamily="34" charset="0"/>
              <a:cs typeface="Calibri" pitchFamily="34" charset="0"/>
            </a:endParaRPr>
          </a:p>
        </p:txBody>
      </p:sp>
      <p:pic>
        <p:nvPicPr>
          <p:cNvPr id="4" name="Picture 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flipH="1">
            <a:off x="156978" y="457200"/>
            <a:ext cx="1298943" cy="1295400"/>
          </a:xfrm>
          <a:prstGeom prst="rect">
            <a:avLst/>
          </a:prstGeom>
        </p:spPr>
      </p:pic>
    </p:spTree>
    <p:extLst>
      <p:ext uri="{BB962C8B-B14F-4D97-AF65-F5344CB8AC3E}">
        <p14:creationId xmlns:p14="http://schemas.microsoft.com/office/powerpoint/2010/main" val="11508221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741" r:id="rId14"/>
  </p:sldLayoutIdLst>
  <p:transition spd="med">
    <p:fade/>
  </p:transition>
  <p:hf hdr="0" dt="0"/>
  <p:txStyles>
    <p:titleStyle>
      <a:lvl1pPr algn="ctr" rtl="0" eaLnBrk="0" fontAlgn="base" hangingPunct="0">
        <a:spcBef>
          <a:spcPct val="0"/>
        </a:spcBef>
        <a:spcAft>
          <a:spcPct val="0"/>
        </a:spcAft>
        <a:defRPr sz="4400">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sz="4400">
          <a:solidFill>
            <a:schemeClr val="tx2"/>
          </a:solidFill>
          <a:latin typeface="Calibri" pitchFamily="34" charset="0"/>
          <a:cs typeface="Calibri" pitchFamily="34" charset="0"/>
        </a:defRPr>
      </a:lvl2pPr>
      <a:lvl3pPr algn="ctr" rtl="0" eaLnBrk="0" fontAlgn="base" hangingPunct="0">
        <a:spcBef>
          <a:spcPct val="0"/>
        </a:spcBef>
        <a:spcAft>
          <a:spcPct val="0"/>
        </a:spcAft>
        <a:defRPr sz="4400">
          <a:solidFill>
            <a:schemeClr val="tx2"/>
          </a:solidFill>
          <a:latin typeface="Calibri" pitchFamily="34" charset="0"/>
          <a:cs typeface="Calibri" pitchFamily="34" charset="0"/>
        </a:defRPr>
      </a:lvl3pPr>
      <a:lvl4pPr algn="ctr" rtl="0" eaLnBrk="0" fontAlgn="base" hangingPunct="0">
        <a:spcBef>
          <a:spcPct val="0"/>
        </a:spcBef>
        <a:spcAft>
          <a:spcPct val="0"/>
        </a:spcAft>
        <a:defRPr sz="4400">
          <a:solidFill>
            <a:schemeClr val="tx2"/>
          </a:solidFill>
          <a:latin typeface="Calibri" pitchFamily="34" charset="0"/>
          <a:cs typeface="Calibri" pitchFamily="34" charset="0"/>
        </a:defRPr>
      </a:lvl4pPr>
      <a:lvl5pPr algn="ctr" rtl="0" eaLnBrk="0" fontAlgn="base" hangingPunct="0">
        <a:spcBef>
          <a:spcPct val="0"/>
        </a:spcBef>
        <a:spcAft>
          <a:spcPct val="0"/>
        </a:spcAft>
        <a:defRPr sz="4400">
          <a:solidFill>
            <a:schemeClr val="tx2"/>
          </a:solidFill>
          <a:latin typeface="Calibri" pitchFamily="34" charset="0"/>
          <a:cs typeface="Calibri" pitchFamily="34" charset="0"/>
        </a:defRPr>
      </a:lvl5pPr>
      <a:lvl6pPr marL="457152" algn="ctr" rtl="0" eaLnBrk="0" fontAlgn="base" hangingPunct="0">
        <a:spcBef>
          <a:spcPct val="0"/>
        </a:spcBef>
        <a:spcAft>
          <a:spcPct val="0"/>
        </a:spcAft>
        <a:defRPr sz="4400">
          <a:solidFill>
            <a:schemeClr val="tx2"/>
          </a:solidFill>
          <a:latin typeface="Arial" charset="0"/>
        </a:defRPr>
      </a:lvl6pPr>
      <a:lvl7pPr marL="914303" algn="ctr" rtl="0" eaLnBrk="0" fontAlgn="base" hangingPunct="0">
        <a:spcBef>
          <a:spcPct val="0"/>
        </a:spcBef>
        <a:spcAft>
          <a:spcPct val="0"/>
        </a:spcAft>
        <a:defRPr sz="4400">
          <a:solidFill>
            <a:schemeClr val="tx2"/>
          </a:solidFill>
          <a:latin typeface="Arial" charset="0"/>
        </a:defRPr>
      </a:lvl7pPr>
      <a:lvl8pPr marL="1371455" algn="ctr" rtl="0" eaLnBrk="0" fontAlgn="base" hangingPunct="0">
        <a:spcBef>
          <a:spcPct val="0"/>
        </a:spcBef>
        <a:spcAft>
          <a:spcPct val="0"/>
        </a:spcAft>
        <a:defRPr sz="4400">
          <a:solidFill>
            <a:schemeClr val="tx2"/>
          </a:solidFill>
          <a:latin typeface="Arial" charset="0"/>
        </a:defRPr>
      </a:lvl8pPr>
      <a:lvl9pPr marL="1828606" algn="ctr" rtl="0" eaLnBrk="0" fontAlgn="base" hangingPunct="0">
        <a:spcBef>
          <a:spcPct val="0"/>
        </a:spcBef>
        <a:spcAft>
          <a:spcPct val="0"/>
        </a:spcAft>
        <a:defRPr sz="4400">
          <a:solidFill>
            <a:schemeClr val="tx2"/>
          </a:solidFill>
          <a:latin typeface="Arial" charset="0"/>
        </a:defRPr>
      </a:lvl9pPr>
    </p:titleStyle>
    <p:bodyStyle>
      <a:lvl1pPr marL="342864" indent="-342864" algn="l" rtl="0" eaLnBrk="0" fontAlgn="base" hangingPunct="0">
        <a:spcBef>
          <a:spcPct val="20000"/>
        </a:spcBef>
        <a:spcAft>
          <a:spcPct val="0"/>
        </a:spcAft>
        <a:buChar char="•"/>
        <a:defRPr sz="3200">
          <a:solidFill>
            <a:schemeClr val="tx1"/>
          </a:solidFill>
          <a:latin typeface="Calibri" pitchFamily="34" charset="0"/>
          <a:ea typeface="+mn-ea"/>
          <a:cs typeface="Calibri" pitchFamily="34" charset="0"/>
        </a:defRPr>
      </a:lvl1pPr>
      <a:lvl2pPr marL="742871" indent="-285720" algn="l" rtl="0" eaLnBrk="0" fontAlgn="base" hangingPunct="0">
        <a:spcBef>
          <a:spcPct val="20000"/>
        </a:spcBef>
        <a:spcAft>
          <a:spcPct val="0"/>
        </a:spcAft>
        <a:buChar char="–"/>
        <a:defRPr sz="2800">
          <a:solidFill>
            <a:schemeClr val="tx1"/>
          </a:solidFill>
          <a:latin typeface="Calibri" pitchFamily="34" charset="0"/>
          <a:cs typeface="Calibri" pitchFamily="34" charset="0"/>
        </a:defRPr>
      </a:lvl2pPr>
      <a:lvl3pPr marL="1142879" indent="-228576" algn="l" rtl="0" eaLnBrk="0" fontAlgn="base" hangingPunct="0">
        <a:spcBef>
          <a:spcPct val="20000"/>
        </a:spcBef>
        <a:spcAft>
          <a:spcPct val="0"/>
        </a:spcAft>
        <a:buChar char="•"/>
        <a:defRPr sz="2400">
          <a:solidFill>
            <a:schemeClr val="tx1"/>
          </a:solidFill>
          <a:latin typeface="Calibri" pitchFamily="34" charset="0"/>
          <a:cs typeface="Calibri" pitchFamily="34" charset="0"/>
        </a:defRPr>
      </a:lvl3pPr>
      <a:lvl4pPr marL="1600030" indent="-228576" algn="l" rtl="0" eaLnBrk="0" fontAlgn="base" hangingPunct="0">
        <a:spcBef>
          <a:spcPct val="20000"/>
        </a:spcBef>
        <a:spcAft>
          <a:spcPct val="0"/>
        </a:spcAft>
        <a:buChar char="–"/>
        <a:defRPr sz="2000">
          <a:solidFill>
            <a:schemeClr val="tx1"/>
          </a:solidFill>
          <a:latin typeface="Calibri" pitchFamily="34" charset="0"/>
          <a:cs typeface="Calibri" pitchFamily="34" charset="0"/>
        </a:defRPr>
      </a:lvl4pPr>
      <a:lvl5pPr marL="2057182" indent="-228576" algn="l" rtl="0" eaLnBrk="0" fontAlgn="base" hangingPunct="0">
        <a:spcBef>
          <a:spcPct val="20000"/>
        </a:spcBef>
        <a:spcAft>
          <a:spcPct val="0"/>
        </a:spcAft>
        <a:buChar char="»"/>
        <a:defRPr sz="2000">
          <a:solidFill>
            <a:schemeClr val="tx1"/>
          </a:solidFill>
          <a:latin typeface="Calibri" pitchFamily="34" charset="0"/>
          <a:cs typeface="Calibri" pitchFamily="34" charset="0"/>
        </a:defRPr>
      </a:lvl5pPr>
      <a:lvl6pPr marL="2514333" indent="-228576" algn="l" rtl="0" eaLnBrk="0" fontAlgn="base" hangingPunct="0">
        <a:spcBef>
          <a:spcPct val="20000"/>
        </a:spcBef>
        <a:spcAft>
          <a:spcPct val="0"/>
        </a:spcAft>
        <a:buChar char="»"/>
        <a:defRPr sz="2000">
          <a:solidFill>
            <a:schemeClr val="tx1"/>
          </a:solidFill>
          <a:latin typeface="+mn-lt"/>
        </a:defRPr>
      </a:lvl6pPr>
      <a:lvl7pPr marL="2971485" indent="-228576" algn="l" rtl="0" eaLnBrk="0" fontAlgn="base" hangingPunct="0">
        <a:spcBef>
          <a:spcPct val="20000"/>
        </a:spcBef>
        <a:spcAft>
          <a:spcPct val="0"/>
        </a:spcAft>
        <a:buChar char="»"/>
        <a:defRPr sz="2000">
          <a:solidFill>
            <a:schemeClr val="tx1"/>
          </a:solidFill>
          <a:latin typeface="+mn-lt"/>
        </a:defRPr>
      </a:lvl7pPr>
      <a:lvl8pPr marL="3428637" indent="-228576" algn="l" rtl="0" eaLnBrk="0" fontAlgn="base" hangingPunct="0">
        <a:spcBef>
          <a:spcPct val="20000"/>
        </a:spcBef>
        <a:spcAft>
          <a:spcPct val="0"/>
        </a:spcAft>
        <a:buChar char="»"/>
        <a:defRPr sz="2000">
          <a:solidFill>
            <a:schemeClr val="tx1"/>
          </a:solidFill>
          <a:latin typeface="+mn-lt"/>
        </a:defRPr>
      </a:lvl8pPr>
      <a:lvl9pPr marL="3885788" indent="-228576"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tile tx="0" ty="0" sx="100000" sy="100000" flip="none" algn="tl"/>
        </a:blipFill>
        <a:effectLst/>
      </p:bgPr>
    </p:bg>
    <p:spTree>
      <p:nvGrpSpPr>
        <p:cNvPr id="1" name=""/>
        <p:cNvGrpSpPr/>
        <p:nvPr/>
      </p:nvGrpSpPr>
      <p:grpSpPr>
        <a:xfrm>
          <a:off x="0" y="0"/>
          <a:ext cx="0" cy="0"/>
          <a:chOff x="0" y="0"/>
          <a:chExt cx="0" cy="0"/>
        </a:xfrm>
      </p:grpSpPr>
      <p:sp>
        <p:nvSpPr>
          <p:cNvPr id="1026" name="Rectangle 8"/>
          <p:cNvSpPr>
            <a:spLocks noChangeArrowheads="1"/>
          </p:cNvSpPr>
          <p:nvPr userDrawn="1"/>
        </p:nvSpPr>
        <p:spPr bwMode="auto">
          <a:xfrm>
            <a:off x="0" y="1"/>
            <a:ext cx="9144000" cy="6858000"/>
          </a:xfrm>
          <a:prstGeom prst="rect">
            <a:avLst/>
          </a:prstGeom>
          <a:solidFill>
            <a:srgbClr val="FEEDE2">
              <a:alpha val="6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nchor="ctr"/>
          <a:lstStyle/>
          <a:p>
            <a:pPr algn="ctr" defTabSz="914303" eaLnBrk="0" fontAlgn="base" hangingPunct="0">
              <a:spcBef>
                <a:spcPct val="0"/>
              </a:spcBef>
              <a:spcAft>
                <a:spcPct val="0"/>
              </a:spcAft>
            </a:pPr>
            <a:endParaRPr lang="en-US" altLang="en-US" sz="1300" dirty="0">
              <a:solidFill>
                <a:srgbClr val="000054"/>
              </a:solidFill>
              <a:latin typeface="Calibri" pitchFamily="34" charset="0"/>
              <a:cs typeface="Calibri" pitchFamily="34" charset="0"/>
            </a:endParaRPr>
          </a:p>
        </p:txBody>
      </p:sp>
      <p:sp>
        <p:nvSpPr>
          <p:cNvPr id="1027" name="Rectangle 2"/>
          <p:cNvSpPr>
            <a:spLocks noGrp="1" noChangeArrowheads="1"/>
          </p:cNvSpPr>
          <p:nvPr userDrawn="1">
            <p:ph type="title"/>
          </p:nvPr>
        </p:nvSpPr>
        <p:spPr bwMode="auto">
          <a:xfrm>
            <a:off x="1905000" y="609600"/>
            <a:ext cx="68580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userDrawn="1">
            <p:ph type="body" idx="1"/>
          </p:nvPr>
        </p:nvSpPr>
        <p:spPr bwMode="auto">
          <a:xfrm>
            <a:off x="1905000" y="1981200"/>
            <a:ext cx="685800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userDrawn="1">
            <p:ph type="dt" sz="half" idx="2"/>
          </p:nvPr>
        </p:nvSpPr>
        <p:spPr bwMode="auto">
          <a:xfrm>
            <a:off x="1905000" y="6254750"/>
            <a:ext cx="1676400" cy="457200"/>
          </a:xfrm>
          <a:prstGeom prst="rect">
            <a:avLst/>
          </a:prstGeom>
          <a:noFill/>
          <a:ln>
            <a:noFill/>
          </a:ln>
          <a:effectLst/>
          <a:extLst/>
        </p:spPr>
        <p:txBody>
          <a:bodyPr vert="horz" wrap="square" lIns="91430" tIns="45716" rIns="91430" bIns="45716" numCol="1" anchor="t" anchorCtr="0" compatLnSpc="1">
            <a:prstTxWarp prst="textNoShape">
              <a:avLst/>
            </a:prstTxWarp>
          </a:bodyPr>
          <a:lstStyle>
            <a:lvl1pPr eaLnBrk="0" hangingPunct="0">
              <a:defRPr sz="1400">
                <a:solidFill>
                  <a:srgbClr val="000000"/>
                </a:solidFill>
                <a:latin typeface="Calibri" pitchFamily="34" charset="0"/>
                <a:cs typeface="Calibri" pitchFamily="34" charset="0"/>
              </a:defRPr>
            </a:lvl1pPr>
          </a:lstStyle>
          <a:p>
            <a:pPr defTabSz="914303" fontAlgn="base">
              <a:spcBef>
                <a:spcPct val="0"/>
              </a:spcBef>
              <a:spcAft>
                <a:spcPct val="0"/>
              </a:spcAft>
              <a:defRPr/>
            </a:pPr>
            <a:endParaRPr lang="en-US" altLang="en-US" dirty="0"/>
          </a:p>
        </p:txBody>
      </p:sp>
      <p:sp>
        <p:nvSpPr>
          <p:cNvPr id="3" name="Rectangle 5"/>
          <p:cNvSpPr>
            <a:spLocks noGrp="1" noChangeArrowheads="1"/>
          </p:cNvSpPr>
          <p:nvPr userDrawn="1">
            <p:ph type="ftr" sz="quarter" idx="3"/>
          </p:nvPr>
        </p:nvSpPr>
        <p:spPr bwMode="auto">
          <a:xfrm>
            <a:off x="3806825" y="6254750"/>
            <a:ext cx="3051175" cy="457200"/>
          </a:xfrm>
          <a:prstGeom prst="rect">
            <a:avLst/>
          </a:prstGeom>
          <a:noFill/>
          <a:ln>
            <a:noFill/>
          </a:ln>
          <a:effectLst/>
          <a:extLst/>
        </p:spPr>
        <p:txBody>
          <a:bodyPr vert="horz" wrap="square" lIns="91430" tIns="45716" rIns="91430" bIns="45716" numCol="1" anchor="t" anchorCtr="0" compatLnSpc="1">
            <a:prstTxWarp prst="textNoShape">
              <a:avLst/>
            </a:prstTxWarp>
          </a:bodyPr>
          <a:lstStyle>
            <a:lvl1pPr algn="ctr" eaLnBrk="0" hangingPunct="0">
              <a:defRPr sz="1400">
                <a:solidFill>
                  <a:srgbClr val="000000"/>
                </a:solidFill>
                <a:latin typeface="Calibri" pitchFamily="34" charset="0"/>
                <a:cs typeface="Calibri" pitchFamily="34" charset="0"/>
              </a:defRPr>
            </a:lvl1pPr>
          </a:lstStyle>
          <a:p>
            <a:pPr defTabSz="914303" fontAlgn="base">
              <a:spcBef>
                <a:spcPct val="0"/>
              </a:spcBef>
              <a:spcAft>
                <a:spcPct val="0"/>
              </a:spcAft>
              <a:defRPr/>
            </a:pPr>
            <a:endParaRPr lang="en-US" altLang="en-US" dirty="0"/>
          </a:p>
        </p:txBody>
      </p:sp>
      <p:sp>
        <p:nvSpPr>
          <p:cNvPr id="1030" name="Rectangle 6"/>
          <p:cNvSpPr>
            <a:spLocks noGrp="1" noChangeArrowheads="1"/>
          </p:cNvSpPr>
          <p:nvPr userDrawn="1">
            <p:ph type="sldNum" sz="quarter" idx="4"/>
          </p:nvPr>
        </p:nvSpPr>
        <p:spPr bwMode="auto">
          <a:xfrm>
            <a:off x="7091364" y="6248400"/>
            <a:ext cx="1676400" cy="457200"/>
          </a:xfrm>
          <a:prstGeom prst="rect">
            <a:avLst/>
          </a:prstGeom>
          <a:noFill/>
          <a:ln>
            <a:noFill/>
          </a:ln>
          <a:effectLst/>
          <a:extLst/>
        </p:spPr>
        <p:txBody>
          <a:bodyPr vert="horz" wrap="square" lIns="91430" tIns="45716" rIns="91430" bIns="45716" numCol="1" anchor="t" anchorCtr="0" compatLnSpc="1">
            <a:prstTxWarp prst="textNoShape">
              <a:avLst/>
            </a:prstTxWarp>
          </a:bodyPr>
          <a:lstStyle>
            <a:lvl1pPr algn="r" eaLnBrk="0" hangingPunct="0">
              <a:defRPr sz="1400">
                <a:solidFill>
                  <a:srgbClr val="000000"/>
                </a:solidFill>
                <a:latin typeface="Calibri" pitchFamily="34" charset="0"/>
                <a:cs typeface="Calibri" pitchFamily="34" charset="0"/>
              </a:defRPr>
            </a:lvl1pPr>
          </a:lstStyle>
          <a:p>
            <a:pPr defTabSz="914303" fontAlgn="base">
              <a:spcBef>
                <a:spcPct val="0"/>
              </a:spcBef>
              <a:spcAft>
                <a:spcPct val="0"/>
              </a:spcAft>
              <a:defRPr/>
            </a:pPr>
            <a:fld id="{6A952256-3304-44B9-B535-64395D0782E3}" type="slidenum">
              <a:rPr lang="en-US" altLang="en-US"/>
              <a:pPr defTabSz="914303" fontAlgn="base">
                <a:spcBef>
                  <a:spcPct val="0"/>
                </a:spcBef>
                <a:spcAft>
                  <a:spcPct val="0"/>
                </a:spcAft>
                <a:defRPr/>
              </a:pPr>
              <a:t>‹#›</a:t>
            </a:fld>
            <a:endParaRPr lang="en-US" altLang="en-US" dirty="0"/>
          </a:p>
        </p:txBody>
      </p:sp>
      <p:sp>
        <p:nvSpPr>
          <p:cNvPr id="1032" name="Rectangle 9"/>
          <p:cNvSpPr>
            <a:spLocks noChangeArrowheads="1"/>
          </p:cNvSpPr>
          <p:nvPr userDrawn="1"/>
        </p:nvSpPr>
        <p:spPr bwMode="auto">
          <a:xfrm rot="5400000" flipV="1">
            <a:off x="-2624931" y="2620169"/>
            <a:ext cx="6862763" cy="1628776"/>
          </a:xfrm>
          <a:custGeom>
            <a:avLst/>
            <a:gdLst>
              <a:gd name="T0" fmla="*/ 0 w 21600"/>
              <a:gd name="T1" fmla="*/ 0 h 20886"/>
              <a:gd name="T2" fmla="*/ 2147483647 w 21600"/>
              <a:gd name="T3" fmla="*/ 0 h 20886"/>
              <a:gd name="T4" fmla="*/ 2147483647 w 21600"/>
              <a:gd name="T5" fmla="*/ 2147483647 h 20886"/>
              <a:gd name="T6" fmla="*/ 0 w 21600"/>
              <a:gd name="T7" fmla="*/ 2147483647 h 20886"/>
              <a:gd name="T8" fmla="*/ 0 w 21600"/>
              <a:gd name="T9" fmla="*/ 0 h 208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0886">
                <a:moveTo>
                  <a:pt x="0" y="0"/>
                </a:moveTo>
                <a:lnTo>
                  <a:pt x="21600" y="0"/>
                </a:lnTo>
                <a:lnTo>
                  <a:pt x="21600" y="18317"/>
                </a:lnTo>
                <a:cubicBezTo>
                  <a:pt x="10854" y="11350"/>
                  <a:pt x="10800" y="23922"/>
                  <a:pt x="0" y="20172"/>
                </a:cubicBezTo>
                <a:lnTo>
                  <a:pt x="0" y="0"/>
                </a:lnTo>
                <a:close/>
              </a:path>
            </a:pathLst>
          </a:custGeom>
          <a:blipFill dpi="0" rotWithShape="1">
            <a:blip r:embed="rId16"/>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lIns="91430" tIns="45716" rIns="91430" bIns="45716" anchor="ctr"/>
          <a:lstStyle/>
          <a:p>
            <a:pPr defTabSz="914303" fontAlgn="base">
              <a:spcBef>
                <a:spcPct val="0"/>
              </a:spcBef>
              <a:spcAft>
                <a:spcPct val="0"/>
              </a:spcAft>
            </a:pPr>
            <a:endParaRPr lang="en-US" dirty="0">
              <a:solidFill>
                <a:srgbClr val="000066"/>
              </a:solidFill>
              <a:cs typeface="Arial" charset="0"/>
            </a:endParaRPr>
          </a:p>
        </p:txBody>
      </p:sp>
      <p:sp>
        <p:nvSpPr>
          <p:cNvPr id="1034" name="Rectangle 11"/>
          <p:cNvSpPr>
            <a:spLocks noChangeArrowheads="1"/>
          </p:cNvSpPr>
          <p:nvPr userDrawn="1"/>
        </p:nvSpPr>
        <p:spPr bwMode="auto">
          <a:xfrm>
            <a:off x="76201" y="2057400"/>
            <a:ext cx="152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p>
            <a:pPr algn="ctr" defTabSz="914303" eaLnBrk="0" fontAlgn="base" hangingPunct="0">
              <a:spcBef>
                <a:spcPct val="0"/>
              </a:spcBef>
              <a:spcAft>
                <a:spcPct val="0"/>
              </a:spcAft>
            </a:pPr>
            <a:r>
              <a:rPr lang="en-US" altLang="en-US" sz="1100" b="1" dirty="0" smtClean="0">
                <a:solidFill>
                  <a:srgbClr val="070C51"/>
                </a:solidFill>
                <a:latin typeface="Calibri" pitchFamily="34" charset="0"/>
                <a:cs typeface="Calibri" pitchFamily="34" charset="0"/>
              </a:rPr>
              <a:t>CALIFORNIA STATE BOARD OF EDUCATION</a:t>
            </a:r>
          </a:p>
          <a:p>
            <a:pPr algn="ctr" defTabSz="914303" eaLnBrk="0" fontAlgn="base" hangingPunct="0">
              <a:spcBef>
                <a:spcPct val="0"/>
              </a:spcBef>
              <a:spcAft>
                <a:spcPct val="0"/>
              </a:spcAft>
            </a:pPr>
            <a:endParaRPr lang="en-US" altLang="en-US" sz="5400" dirty="0">
              <a:solidFill>
                <a:srgbClr val="000000"/>
              </a:solidFill>
              <a:latin typeface="Calibri" pitchFamily="34" charset="0"/>
              <a:cs typeface="Calibri" pitchFamily="34" charset="0"/>
            </a:endParaRPr>
          </a:p>
        </p:txBody>
      </p:sp>
      <p:pic>
        <p:nvPicPr>
          <p:cNvPr id="4" name="Picture 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flipH="1">
            <a:off x="156978" y="457200"/>
            <a:ext cx="1298943" cy="1295400"/>
          </a:xfrm>
          <a:prstGeom prst="rect">
            <a:avLst/>
          </a:prstGeom>
        </p:spPr>
      </p:pic>
    </p:spTree>
    <p:extLst>
      <p:ext uri="{BB962C8B-B14F-4D97-AF65-F5344CB8AC3E}">
        <p14:creationId xmlns:p14="http://schemas.microsoft.com/office/powerpoint/2010/main" val="164145206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transition spd="med">
    <p:fade/>
  </p:transition>
  <p:hf hdr="0" ftr="0" dt="0"/>
  <p:txStyles>
    <p:titleStyle>
      <a:lvl1pPr algn="ctr" rtl="0" eaLnBrk="0" fontAlgn="base" hangingPunct="0">
        <a:spcBef>
          <a:spcPct val="0"/>
        </a:spcBef>
        <a:spcAft>
          <a:spcPct val="0"/>
        </a:spcAft>
        <a:defRPr sz="4400">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sz="4400">
          <a:solidFill>
            <a:schemeClr val="tx2"/>
          </a:solidFill>
          <a:latin typeface="Calibri" pitchFamily="34" charset="0"/>
          <a:cs typeface="Calibri" pitchFamily="34" charset="0"/>
        </a:defRPr>
      </a:lvl2pPr>
      <a:lvl3pPr algn="ctr" rtl="0" eaLnBrk="0" fontAlgn="base" hangingPunct="0">
        <a:spcBef>
          <a:spcPct val="0"/>
        </a:spcBef>
        <a:spcAft>
          <a:spcPct val="0"/>
        </a:spcAft>
        <a:defRPr sz="4400">
          <a:solidFill>
            <a:schemeClr val="tx2"/>
          </a:solidFill>
          <a:latin typeface="Calibri" pitchFamily="34" charset="0"/>
          <a:cs typeface="Calibri" pitchFamily="34" charset="0"/>
        </a:defRPr>
      </a:lvl3pPr>
      <a:lvl4pPr algn="ctr" rtl="0" eaLnBrk="0" fontAlgn="base" hangingPunct="0">
        <a:spcBef>
          <a:spcPct val="0"/>
        </a:spcBef>
        <a:spcAft>
          <a:spcPct val="0"/>
        </a:spcAft>
        <a:defRPr sz="4400">
          <a:solidFill>
            <a:schemeClr val="tx2"/>
          </a:solidFill>
          <a:latin typeface="Calibri" pitchFamily="34" charset="0"/>
          <a:cs typeface="Calibri" pitchFamily="34" charset="0"/>
        </a:defRPr>
      </a:lvl4pPr>
      <a:lvl5pPr algn="ctr" rtl="0" eaLnBrk="0" fontAlgn="base" hangingPunct="0">
        <a:spcBef>
          <a:spcPct val="0"/>
        </a:spcBef>
        <a:spcAft>
          <a:spcPct val="0"/>
        </a:spcAft>
        <a:defRPr sz="4400">
          <a:solidFill>
            <a:schemeClr val="tx2"/>
          </a:solidFill>
          <a:latin typeface="Calibri" pitchFamily="34" charset="0"/>
          <a:cs typeface="Calibri" pitchFamily="34" charset="0"/>
        </a:defRPr>
      </a:lvl5pPr>
      <a:lvl6pPr marL="457152" algn="ctr" rtl="0" eaLnBrk="0" fontAlgn="base" hangingPunct="0">
        <a:spcBef>
          <a:spcPct val="0"/>
        </a:spcBef>
        <a:spcAft>
          <a:spcPct val="0"/>
        </a:spcAft>
        <a:defRPr sz="4400">
          <a:solidFill>
            <a:schemeClr val="tx2"/>
          </a:solidFill>
          <a:latin typeface="Arial" charset="0"/>
        </a:defRPr>
      </a:lvl6pPr>
      <a:lvl7pPr marL="914303" algn="ctr" rtl="0" eaLnBrk="0" fontAlgn="base" hangingPunct="0">
        <a:spcBef>
          <a:spcPct val="0"/>
        </a:spcBef>
        <a:spcAft>
          <a:spcPct val="0"/>
        </a:spcAft>
        <a:defRPr sz="4400">
          <a:solidFill>
            <a:schemeClr val="tx2"/>
          </a:solidFill>
          <a:latin typeface="Arial" charset="0"/>
        </a:defRPr>
      </a:lvl7pPr>
      <a:lvl8pPr marL="1371455" algn="ctr" rtl="0" eaLnBrk="0" fontAlgn="base" hangingPunct="0">
        <a:spcBef>
          <a:spcPct val="0"/>
        </a:spcBef>
        <a:spcAft>
          <a:spcPct val="0"/>
        </a:spcAft>
        <a:defRPr sz="4400">
          <a:solidFill>
            <a:schemeClr val="tx2"/>
          </a:solidFill>
          <a:latin typeface="Arial" charset="0"/>
        </a:defRPr>
      </a:lvl8pPr>
      <a:lvl9pPr marL="1828606" algn="ctr" rtl="0" eaLnBrk="0" fontAlgn="base" hangingPunct="0">
        <a:spcBef>
          <a:spcPct val="0"/>
        </a:spcBef>
        <a:spcAft>
          <a:spcPct val="0"/>
        </a:spcAft>
        <a:defRPr sz="4400">
          <a:solidFill>
            <a:schemeClr val="tx2"/>
          </a:solidFill>
          <a:latin typeface="Arial" charset="0"/>
        </a:defRPr>
      </a:lvl9pPr>
    </p:titleStyle>
    <p:bodyStyle>
      <a:lvl1pPr marL="342864" indent="-342864" algn="l" rtl="0" eaLnBrk="0" fontAlgn="base" hangingPunct="0">
        <a:spcBef>
          <a:spcPct val="20000"/>
        </a:spcBef>
        <a:spcAft>
          <a:spcPct val="0"/>
        </a:spcAft>
        <a:buChar char="•"/>
        <a:defRPr sz="3200">
          <a:solidFill>
            <a:schemeClr val="tx1"/>
          </a:solidFill>
          <a:latin typeface="Calibri" pitchFamily="34" charset="0"/>
          <a:ea typeface="+mn-ea"/>
          <a:cs typeface="Calibri" pitchFamily="34" charset="0"/>
        </a:defRPr>
      </a:lvl1pPr>
      <a:lvl2pPr marL="742871" indent="-285720" algn="l" rtl="0" eaLnBrk="0" fontAlgn="base" hangingPunct="0">
        <a:spcBef>
          <a:spcPct val="20000"/>
        </a:spcBef>
        <a:spcAft>
          <a:spcPct val="0"/>
        </a:spcAft>
        <a:buChar char="–"/>
        <a:defRPr sz="2800">
          <a:solidFill>
            <a:schemeClr val="tx1"/>
          </a:solidFill>
          <a:latin typeface="Calibri" pitchFamily="34" charset="0"/>
          <a:cs typeface="Calibri" pitchFamily="34" charset="0"/>
        </a:defRPr>
      </a:lvl2pPr>
      <a:lvl3pPr marL="1142879" indent="-228576" algn="l" rtl="0" eaLnBrk="0" fontAlgn="base" hangingPunct="0">
        <a:spcBef>
          <a:spcPct val="20000"/>
        </a:spcBef>
        <a:spcAft>
          <a:spcPct val="0"/>
        </a:spcAft>
        <a:buChar char="•"/>
        <a:defRPr sz="2400">
          <a:solidFill>
            <a:schemeClr val="tx1"/>
          </a:solidFill>
          <a:latin typeface="Calibri" pitchFamily="34" charset="0"/>
          <a:cs typeface="Calibri" pitchFamily="34" charset="0"/>
        </a:defRPr>
      </a:lvl3pPr>
      <a:lvl4pPr marL="1600030" indent="-228576" algn="l" rtl="0" eaLnBrk="0" fontAlgn="base" hangingPunct="0">
        <a:spcBef>
          <a:spcPct val="20000"/>
        </a:spcBef>
        <a:spcAft>
          <a:spcPct val="0"/>
        </a:spcAft>
        <a:buChar char="–"/>
        <a:defRPr sz="2000">
          <a:solidFill>
            <a:schemeClr val="tx1"/>
          </a:solidFill>
          <a:latin typeface="Calibri" pitchFamily="34" charset="0"/>
          <a:cs typeface="Calibri" pitchFamily="34" charset="0"/>
        </a:defRPr>
      </a:lvl4pPr>
      <a:lvl5pPr marL="2057182" indent="-228576" algn="l" rtl="0" eaLnBrk="0" fontAlgn="base" hangingPunct="0">
        <a:spcBef>
          <a:spcPct val="20000"/>
        </a:spcBef>
        <a:spcAft>
          <a:spcPct val="0"/>
        </a:spcAft>
        <a:buChar char="»"/>
        <a:defRPr sz="2000">
          <a:solidFill>
            <a:schemeClr val="tx1"/>
          </a:solidFill>
          <a:latin typeface="Calibri" pitchFamily="34" charset="0"/>
          <a:cs typeface="Calibri" pitchFamily="34" charset="0"/>
        </a:defRPr>
      </a:lvl5pPr>
      <a:lvl6pPr marL="2514333" indent="-228576" algn="l" rtl="0" eaLnBrk="0" fontAlgn="base" hangingPunct="0">
        <a:spcBef>
          <a:spcPct val="20000"/>
        </a:spcBef>
        <a:spcAft>
          <a:spcPct val="0"/>
        </a:spcAft>
        <a:buChar char="»"/>
        <a:defRPr sz="2000">
          <a:solidFill>
            <a:schemeClr val="tx1"/>
          </a:solidFill>
          <a:latin typeface="+mn-lt"/>
        </a:defRPr>
      </a:lvl6pPr>
      <a:lvl7pPr marL="2971485" indent="-228576" algn="l" rtl="0" eaLnBrk="0" fontAlgn="base" hangingPunct="0">
        <a:spcBef>
          <a:spcPct val="20000"/>
        </a:spcBef>
        <a:spcAft>
          <a:spcPct val="0"/>
        </a:spcAft>
        <a:buChar char="»"/>
        <a:defRPr sz="2000">
          <a:solidFill>
            <a:schemeClr val="tx1"/>
          </a:solidFill>
          <a:latin typeface="+mn-lt"/>
        </a:defRPr>
      </a:lvl7pPr>
      <a:lvl8pPr marL="3428637" indent="-228576" algn="l" rtl="0" eaLnBrk="0" fontAlgn="base" hangingPunct="0">
        <a:spcBef>
          <a:spcPct val="20000"/>
        </a:spcBef>
        <a:spcAft>
          <a:spcPct val="0"/>
        </a:spcAft>
        <a:buChar char="»"/>
        <a:defRPr sz="2000">
          <a:solidFill>
            <a:schemeClr val="tx1"/>
          </a:solidFill>
          <a:latin typeface="+mn-lt"/>
        </a:defRPr>
      </a:lvl8pPr>
      <a:lvl9pPr marL="3885788" indent="-228576"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C28E42F1-1FB8-4EB0-80DE-5C9B7C7E6D18}" type="datetimeFigureOut">
              <a:rPr lang="en-US" smtClean="0">
                <a:solidFill>
                  <a:srgbClr val="464653"/>
                </a:solidFill>
              </a:rPr>
              <a:pPr/>
              <a:t>1/27/2015</a:t>
            </a:fld>
            <a:endParaRPr lang="en-US">
              <a:solidFill>
                <a:srgbClr val="464653"/>
              </a:solidFill>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464653"/>
              </a:solidFill>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F2A9D6FA-D490-47D5-8E5D-D4291754699E}" type="slidenum">
              <a:rPr lang="en-US" smtClean="0">
                <a:solidFill>
                  <a:srgbClr val="464653"/>
                </a:solidFill>
              </a:rPr>
              <a:pPr/>
              <a:t>‹#›</a:t>
            </a:fld>
            <a:endParaRPr lang="en-US" dirty="0">
              <a:solidFill>
                <a:srgbClr val="464653"/>
              </a:solidFill>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pic>
        <p:nvPicPr>
          <p:cNvPr id="11" name="Picture 2" descr="http://westedtesting.files.wordpress.com/2013/08/cropped-blog-header31.png"/>
          <p:cNvPicPr>
            <a:picLocks noChangeAspect="1" noChangeArrowheads="1"/>
          </p:cNvPicPr>
          <p:nvPr userDrawn="1"/>
        </p:nvPicPr>
        <p:blipFill>
          <a:blip r:embed="rId14" cstate="print"/>
          <a:srcRect t="16544" b="20864"/>
          <a:stretch>
            <a:fillRect/>
          </a:stretch>
        </p:blipFill>
        <p:spPr bwMode="auto">
          <a:xfrm>
            <a:off x="4114800" y="6172200"/>
            <a:ext cx="5026025" cy="685800"/>
          </a:xfrm>
          <a:prstGeom prst="rect">
            <a:avLst/>
          </a:prstGeom>
          <a:noFill/>
        </p:spPr>
      </p:pic>
    </p:spTree>
    <p:extLst>
      <p:ext uri="{BB962C8B-B14F-4D97-AF65-F5344CB8AC3E}">
        <p14:creationId xmlns:p14="http://schemas.microsoft.com/office/powerpoint/2010/main" val="143845636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iming>
    <p:tnLst>
      <p:par>
        <p:cTn id="1" dur="indefinite" restart="never" nodeType="tmRoot"/>
      </p:par>
    </p:tnLst>
  </p:timing>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6199699"/>
            <a:ext cx="8880219" cy="498894"/>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defTabSz="457174"/>
            <a:r>
              <a:rPr lang="en-US" i="1" dirty="0" smtClean="0">
                <a:solidFill>
                  <a:prstClr val="white"/>
                </a:solidFill>
                <a:latin typeface="Century Gothic"/>
                <a:cs typeface="Century Gothic"/>
              </a:rPr>
              <a:t>   California CCSS Campaign</a:t>
            </a:r>
            <a:endParaRPr lang="en-US" i="1" dirty="0">
              <a:solidFill>
                <a:prstClr val="white"/>
              </a:solidFill>
              <a:latin typeface="Century Gothic"/>
              <a:cs typeface="Century Gothic"/>
            </a:endParaRPr>
          </a:p>
        </p:txBody>
      </p:sp>
      <p:sp>
        <p:nvSpPr>
          <p:cNvPr id="8" name="Oval 7"/>
          <p:cNvSpPr/>
          <p:nvPr userDrawn="1"/>
        </p:nvSpPr>
        <p:spPr>
          <a:xfrm>
            <a:off x="8343043" y="6037955"/>
            <a:ext cx="772305" cy="772305"/>
          </a:xfrm>
          <a:prstGeom prst="ellipse">
            <a:avLst/>
          </a:prstGeom>
          <a:solidFill>
            <a:srgbClr val="1B4487"/>
          </a:solidFill>
          <a:ln>
            <a:no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defTabSz="457174"/>
            <a:endParaRPr lang="en-US">
              <a:solidFill>
                <a:prstClr val="white"/>
              </a:solidFill>
            </a:endParaRPr>
          </a:p>
        </p:txBody>
      </p:sp>
      <p:sp>
        <p:nvSpPr>
          <p:cNvPr id="2" name="Title Placeholder 1"/>
          <p:cNvSpPr>
            <a:spLocks noGrp="1"/>
          </p:cNvSpPr>
          <p:nvPr>
            <p:ph type="title"/>
          </p:nvPr>
        </p:nvSpPr>
        <p:spPr>
          <a:xfrm>
            <a:off x="457200" y="971396"/>
            <a:ext cx="8229600" cy="758812"/>
          </a:xfrm>
          <a:prstGeom prst="rect">
            <a:avLst/>
          </a:prstGeom>
        </p:spPr>
        <p:txBody>
          <a:bodyPr vert="horz" lIns="91434" tIns="45717" rIns="91434" bIns="45717"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890546"/>
            <a:ext cx="8229600" cy="4235618"/>
          </a:xfrm>
          <a:prstGeom prst="rect">
            <a:avLst/>
          </a:prstGeom>
        </p:spPr>
        <p:txBody>
          <a:bodyPr vert="horz" lIns="91434" tIns="45717" rIns="91434" bIns="45717"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34" tIns="45717" rIns="91434" bIns="45717" rtlCol="0" anchor="ctr"/>
          <a:lstStyle>
            <a:lvl1pPr algn="l">
              <a:defRPr sz="1200">
                <a:solidFill>
                  <a:schemeClr val="tx1">
                    <a:tint val="75000"/>
                  </a:schemeClr>
                </a:solidFill>
                <a:latin typeface="Century Gothic"/>
                <a:cs typeface="Century Gothic"/>
              </a:defRPr>
            </a:lvl1pPr>
          </a:lstStyle>
          <a:p>
            <a:pPr defTabSz="457174"/>
            <a:fld id="{968CCB36-9EDA-874D-9395-CD94D77F99B1}" type="datetime1">
              <a:rPr lang="en-US" smtClean="0">
                <a:solidFill>
                  <a:prstClr val="black">
                    <a:tint val="75000"/>
                  </a:prstClr>
                </a:solidFill>
              </a:rPr>
              <a:pPr defTabSz="457174"/>
              <a:t>1/27/2015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4" tIns="45717" rIns="91434" bIns="45717" rtlCol="0" anchor="ctr"/>
          <a:lstStyle>
            <a:lvl1pPr algn="ctr">
              <a:defRPr sz="1200">
                <a:solidFill>
                  <a:schemeClr val="tx1">
                    <a:tint val="75000"/>
                  </a:schemeClr>
                </a:solidFill>
                <a:latin typeface="Century Gothic"/>
                <a:cs typeface="Century Gothic"/>
              </a:defRPr>
            </a:lvl1pPr>
          </a:lstStyle>
          <a:p>
            <a:pPr defTabSz="457174"/>
            <a:endParaRPr lang="en-US" dirty="0">
              <a:solidFill>
                <a:prstClr val="black">
                  <a:tint val="75000"/>
                </a:prstClr>
              </a:solidFill>
            </a:endParaRPr>
          </a:p>
        </p:txBody>
      </p:sp>
      <p:sp>
        <p:nvSpPr>
          <p:cNvPr id="6" name="Slide Number Placeholder 5"/>
          <p:cNvSpPr>
            <a:spLocks noGrp="1"/>
          </p:cNvSpPr>
          <p:nvPr>
            <p:ph type="sldNum" sz="quarter" idx="4"/>
          </p:nvPr>
        </p:nvSpPr>
        <p:spPr>
          <a:xfrm>
            <a:off x="8480067" y="6241775"/>
            <a:ext cx="511150" cy="365125"/>
          </a:xfrm>
          <a:prstGeom prst="rect">
            <a:avLst/>
          </a:prstGeom>
        </p:spPr>
        <p:txBody>
          <a:bodyPr vert="horz" lIns="91434" tIns="45717" rIns="91434" bIns="45717" rtlCol="0" anchor="ctr"/>
          <a:lstStyle>
            <a:lvl1pPr algn="ctr">
              <a:defRPr sz="1600" b="1">
                <a:solidFill>
                  <a:schemeClr val="bg1"/>
                </a:solidFill>
                <a:latin typeface="Century Gothic"/>
                <a:cs typeface="Century Gothic"/>
              </a:defRPr>
            </a:lvl1pPr>
          </a:lstStyle>
          <a:p>
            <a:pPr defTabSz="457174"/>
            <a:fld id="{528C13A6-11C2-A942-AB16-14594AF06039}" type="slidenum">
              <a:rPr lang="en-US" smtClean="0">
                <a:solidFill>
                  <a:prstClr val="white"/>
                </a:solidFill>
              </a:rPr>
              <a:pPr defTabSz="457174"/>
              <a:t>‹#›</a:t>
            </a:fld>
            <a:endParaRPr lang="en-US" dirty="0">
              <a:solidFill>
                <a:prstClr val="white"/>
              </a:solidFill>
            </a:endParaRPr>
          </a:p>
        </p:txBody>
      </p:sp>
      <p:pic>
        <p:nvPicPr>
          <p:cNvPr id="10" name="Picture 9"/>
          <p:cNvPicPr>
            <a:picLocks noChangeAspect="1"/>
          </p:cNvPicPr>
          <p:nvPr userDrawn="1"/>
        </p:nvPicPr>
        <p:blipFill>
          <a:blip r:embed="rId13"/>
          <a:stretch>
            <a:fillRect/>
          </a:stretch>
        </p:blipFill>
        <p:spPr>
          <a:xfrm>
            <a:off x="104389" y="124126"/>
            <a:ext cx="663752" cy="677298"/>
          </a:xfrm>
          <a:prstGeom prst="rect">
            <a:avLst/>
          </a:prstGeom>
        </p:spPr>
      </p:pic>
      <p:sp>
        <p:nvSpPr>
          <p:cNvPr id="11" name="TextBox 10"/>
          <p:cNvSpPr txBox="1"/>
          <p:nvPr userDrawn="1"/>
        </p:nvSpPr>
        <p:spPr>
          <a:xfrm>
            <a:off x="768141" y="232038"/>
            <a:ext cx="2030988" cy="569381"/>
          </a:xfrm>
          <a:prstGeom prst="rect">
            <a:avLst/>
          </a:prstGeom>
          <a:noFill/>
        </p:spPr>
        <p:txBody>
          <a:bodyPr wrap="none" lIns="91434" tIns="45717" rIns="91434" bIns="45717" rtlCol="0">
            <a:spAutoFit/>
          </a:bodyPr>
          <a:lstStyle/>
          <a:p>
            <a:pPr defTabSz="457174"/>
            <a:r>
              <a:rPr lang="en-US" sz="1100" b="1" dirty="0" smtClean="0">
                <a:solidFill>
                  <a:prstClr val="black"/>
                </a:solidFill>
                <a:latin typeface="Century Gothic"/>
                <a:cs typeface="Century Gothic"/>
              </a:rPr>
              <a:t>CALIFORNIANS DEDICATED</a:t>
            </a:r>
          </a:p>
          <a:p>
            <a:pPr defTabSz="457174"/>
            <a:r>
              <a:rPr lang="en-US" sz="2000" b="1" dirty="0" smtClean="0">
                <a:solidFill>
                  <a:prstClr val="black"/>
                </a:solidFill>
                <a:latin typeface="Century Gothic"/>
                <a:cs typeface="Century Gothic"/>
              </a:rPr>
              <a:t>TO EDUCATION</a:t>
            </a:r>
            <a:endParaRPr lang="en-US" sz="2000" b="1" dirty="0">
              <a:solidFill>
                <a:prstClr val="black"/>
              </a:solidFill>
              <a:latin typeface="Century Gothic"/>
              <a:cs typeface="Century Gothic"/>
            </a:endParaRPr>
          </a:p>
        </p:txBody>
      </p:sp>
    </p:spTree>
    <p:extLst>
      <p:ext uri="{BB962C8B-B14F-4D97-AF65-F5344CB8AC3E}">
        <p14:creationId xmlns:p14="http://schemas.microsoft.com/office/powerpoint/2010/main" val="159688022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hdr="0" ftr="0" dt="0"/>
  <p:txStyles>
    <p:titleStyle>
      <a:lvl1pPr algn="ctr" defTabSz="457174" rtl="0" eaLnBrk="1" latinLnBrk="0" hangingPunct="1">
        <a:spcBef>
          <a:spcPct val="0"/>
        </a:spcBef>
        <a:buNone/>
        <a:defRPr sz="4400" kern="1200">
          <a:solidFill>
            <a:schemeClr val="tx1"/>
          </a:solidFill>
          <a:latin typeface="Century Gothic"/>
          <a:ea typeface="+mj-ea"/>
          <a:cs typeface="Century Gothic"/>
        </a:defRPr>
      </a:lvl1pPr>
    </p:titleStyle>
    <p:bodyStyle>
      <a:lvl1pPr marL="342881" indent="-342881" algn="l" defTabSz="457174"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07" indent="-285734" algn="l" defTabSz="457174"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2934" indent="-228587" algn="l" defTabSz="457174"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108" indent="-228587" algn="l" defTabSz="457174"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281" indent="-228587" algn="l" defTabSz="457174"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455" indent="-228587"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29" indent="-228587"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2" indent="-228587"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76" indent="-228587"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7" algn="l" defTabSz="457174" rtl="0" eaLnBrk="1" latinLnBrk="0" hangingPunct="1">
        <a:defRPr sz="1800" kern="1200">
          <a:solidFill>
            <a:schemeClr val="tx1"/>
          </a:solidFill>
          <a:latin typeface="+mn-lt"/>
          <a:ea typeface="+mn-ea"/>
          <a:cs typeface="+mn-cs"/>
        </a:defRPr>
      </a:lvl3pPr>
      <a:lvl4pPr marL="1371521" algn="l" defTabSz="457174" rtl="0" eaLnBrk="1" latinLnBrk="0" hangingPunct="1">
        <a:defRPr sz="1800" kern="1200">
          <a:solidFill>
            <a:schemeClr val="tx1"/>
          </a:solidFill>
          <a:latin typeface="+mn-lt"/>
          <a:ea typeface="+mn-ea"/>
          <a:cs typeface="+mn-cs"/>
        </a:defRPr>
      </a:lvl4pPr>
      <a:lvl5pPr marL="1828695" algn="l" defTabSz="457174" rtl="0" eaLnBrk="1" latinLnBrk="0" hangingPunct="1">
        <a:defRPr sz="1800" kern="1200">
          <a:solidFill>
            <a:schemeClr val="tx1"/>
          </a:solidFill>
          <a:latin typeface="+mn-lt"/>
          <a:ea typeface="+mn-ea"/>
          <a:cs typeface="+mn-cs"/>
        </a:defRPr>
      </a:lvl5pPr>
      <a:lvl6pPr marL="2285868" algn="l" defTabSz="457174" rtl="0" eaLnBrk="1" latinLnBrk="0" hangingPunct="1">
        <a:defRPr sz="1800" kern="1200">
          <a:solidFill>
            <a:schemeClr val="tx1"/>
          </a:solidFill>
          <a:latin typeface="+mn-lt"/>
          <a:ea typeface="+mn-ea"/>
          <a:cs typeface="+mn-cs"/>
        </a:defRPr>
      </a:lvl6pPr>
      <a:lvl7pPr marL="2743042" algn="l" defTabSz="457174" rtl="0" eaLnBrk="1" latinLnBrk="0" hangingPunct="1">
        <a:defRPr sz="1800" kern="1200">
          <a:solidFill>
            <a:schemeClr val="tx1"/>
          </a:solidFill>
          <a:latin typeface="+mn-lt"/>
          <a:ea typeface="+mn-ea"/>
          <a:cs typeface="+mn-cs"/>
        </a:defRPr>
      </a:lvl7pPr>
      <a:lvl8pPr marL="3200216" algn="l" defTabSz="457174" rtl="0" eaLnBrk="1" latinLnBrk="0" hangingPunct="1">
        <a:defRPr sz="1800" kern="1200">
          <a:solidFill>
            <a:schemeClr val="tx1"/>
          </a:solidFill>
          <a:latin typeface="+mn-lt"/>
          <a:ea typeface="+mn-ea"/>
          <a:cs typeface="+mn-cs"/>
        </a:defRPr>
      </a:lvl8pPr>
      <a:lvl9pPr marL="3657389" algn="l" defTabSz="45717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6199699"/>
            <a:ext cx="8880219" cy="498894"/>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defTabSz="457174"/>
            <a:r>
              <a:rPr lang="en-US" i="1" dirty="0" smtClean="0">
                <a:solidFill>
                  <a:prstClr val="white"/>
                </a:solidFill>
                <a:latin typeface="Century Gothic"/>
                <a:cs typeface="Century Gothic"/>
              </a:rPr>
              <a:t>   California CCSS Campaign</a:t>
            </a:r>
            <a:endParaRPr lang="en-US" i="1" dirty="0">
              <a:solidFill>
                <a:prstClr val="white"/>
              </a:solidFill>
              <a:latin typeface="Century Gothic"/>
              <a:cs typeface="Century Gothic"/>
            </a:endParaRPr>
          </a:p>
        </p:txBody>
      </p:sp>
      <p:sp>
        <p:nvSpPr>
          <p:cNvPr id="8" name="Oval 7"/>
          <p:cNvSpPr/>
          <p:nvPr userDrawn="1"/>
        </p:nvSpPr>
        <p:spPr>
          <a:xfrm>
            <a:off x="8343043" y="6037955"/>
            <a:ext cx="772305" cy="772305"/>
          </a:xfrm>
          <a:prstGeom prst="ellipse">
            <a:avLst/>
          </a:prstGeom>
          <a:solidFill>
            <a:srgbClr val="1B4487"/>
          </a:solidFill>
          <a:ln>
            <a:no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defTabSz="457174"/>
            <a:endParaRPr lang="en-US">
              <a:solidFill>
                <a:prstClr val="white"/>
              </a:solidFill>
            </a:endParaRPr>
          </a:p>
        </p:txBody>
      </p:sp>
      <p:sp>
        <p:nvSpPr>
          <p:cNvPr id="2" name="Title Placeholder 1"/>
          <p:cNvSpPr>
            <a:spLocks noGrp="1"/>
          </p:cNvSpPr>
          <p:nvPr>
            <p:ph type="title"/>
          </p:nvPr>
        </p:nvSpPr>
        <p:spPr>
          <a:xfrm>
            <a:off x="457200" y="971396"/>
            <a:ext cx="8229600" cy="758812"/>
          </a:xfrm>
          <a:prstGeom prst="rect">
            <a:avLst/>
          </a:prstGeom>
        </p:spPr>
        <p:txBody>
          <a:bodyPr vert="horz" lIns="91434" tIns="45717" rIns="91434" bIns="45717"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890546"/>
            <a:ext cx="8229600" cy="4235618"/>
          </a:xfrm>
          <a:prstGeom prst="rect">
            <a:avLst/>
          </a:prstGeom>
        </p:spPr>
        <p:txBody>
          <a:bodyPr vert="horz" lIns="91434" tIns="45717" rIns="91434" bIns="45717"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34" tIns="45717" rIns="91434" bIns="45717" rtlCol="0" anchor="ctr"/>
          <a:lstStyle>
            <a:lvl1pPr algn="l">
              <a:defRPr sz="1200">
                <a:solidFill>
                  <a:schemeClr val="tx1">
                    <a:tint val="75000"/>
                  </a:schemeClr>
                </a:solidFill>
                <a:latin typeface="Century Gothic"/>
                <a:cs typeface="Century Gothic"/>
              </a:defRPr>
            </a:lvl1pPr>
          </a:lstStyle>
          <a:p>
            <a:pPr defTabSz="457174"/>
            <a:fld id="{968CCB36-9EDA-874D-9395-CD94D77F99B1}" type="datetime1">
              <a:rPr lang="en-US" smtClean="0">
                <a:solidFill>
                  <a:prstClr val="black">
                    <a:tint val="75000"/>
                  </a:prstClr>
                </a:solidFill>
              </a:rPr>
              <a:pPr defTabSz="457174"/>
              <a:t>1/27/2015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4" tIns="45717" rIns="91434" bIns="45717" rtlCol="0" anchor="ctr"/>
          <a:lstStyle>
            <a:lvl1pPr algn="ctr">
              <a:defRPr sz="1200">
                <a:solidFill>
                  <a:schemeClr val="tx1">
                    <a:tint val="75000"/>
                  </a:schemeClr>
                </a:solidFill>
                <a:latin typeface="Century Gothic"/>
                <a:cs typeface="Century Gothic"/>
              </a:defRPr>
            </a:lvl1pPr>
          </a:lstStyle>
          <a:p>
            <a:pPr defTabSz="457174"/>
            <a:endParaRPr lang="en-US" dirty="0">
              <a:solidFill>
                <a:prstClr val="black">
                  <a:tint val="75000"/>
                </a:prstClr>
              </a:solidFill>
            </a:endParaRPr>
          </a:p>
        </p:txBody>
      </p:sp>
      <p:sp>
        <p:nvSpPr>
          <p:cNvPr id="6" name="Slide Number Placeholder 5"/>
          <p:cNvSpPr>
            <a:spLocks noGrp="1"/>
          </p:cNvSpPr>
          <p:nvPr>
            <p:ph type="sldNum" sz="quarter" idx="4"/>
          </p:nvPr>
        </p:nvSpPr>
        <p:spPr>
          <a:xfrm>
            <a:off x="8480067" y="6241775"/>
            <a:ext cx="511150" cy="365125"/>
          </a:xfrm>
          <a:prstGeom prst="rect">
            <a:avLst/>
          </a:prstGeom>
        </p:spPr>
        <p:txBody>
          <a:bodyPr vert="horz" lIns="91434" tIns="45717" rIns="91434" bIns="45717" rtlCol="0" anchor="ctr"/>
          <a:lstStyle>
            <a:lvl1pPr algn="ctr">
              <a:defRPr sz="1600" b="1">
                <a:solidFill>
                  <a:schemeClr val="bg1"/>
                </a:solidFill>
                <a:latin typeface="Century Gothic"/>
                <a:cs typeface="Century Gothic"/>
              </a:defRPr>
            </a:lvl1pPr>
          </a:lstStyle>
          <a:p>
            <a:pPr defTabSz="457174"/>
            <a:fld id="{528C13A6-11C2-A942-AB16-14594AF06039}" type="slidenum">
              <a:rPr lang="en-US" smtClean="0">
                <a:solidFill>
                  <a:prstClr val="white"/>
                </a:solidFill>
              </a:rPr>
              <a:pPr defTabSz="457174"/>
              <a:t>‹#›</a:t>
            </a:fld>
            <a:endParaRPr lang="en-US" dirty="0">
              <a:solidFill>
                <a:prstClr val="white"/>
              </a:solidFill>
            </a:endParaRPr>
          </a:p>
        </p:txBody>
      </p:sp>
      <p:pic>
        <p:nvPicPr>
          <p:cNvPr id="10" name="Picture 9"/>
          <p:cNvPicPr>
            <a:picLocks noChangeAspect="1"/>
          </p:cNvPicPr>
          <p:nvPr userDrawn="1"/>
        </p:nvPicPr>
        <p:blipFill>
          <a:blip r:embed="rId13"/>
          <a:stretch>
            <a:fillRect/>
          </a:stretch>
        </p:blipFill>
        <p:spPr>
          <a:xfrm>
            <a:off x="104389" y="124126"/>
            <a:ext cx="663752" cy="677298"/>
          </a:xfrm>
          <a:prstGeom prst="rect">
            <a:avLst/>
          </a:prstGeom>
        </p:spPr>
      </p:pic>
      <p:sp>
        <p:nvSpPr>
          <p:cNvPr id="11" name="TextBox 10"/>
          <p:cNvSpPr txBox="1"/>
          <p:nvPr userDrawn="1"/>
        </p:nvSpPr>
        <p:spPr>
          <a:xfrm>
            <a:off x="768141" y="232038"/>
            <a:ext cx="2030988" cy="569381"/>
          </a:xfrm>
          <a:prstGeom prst="rect">
            <a:avLst/>
          </a:prstGeom>
          <a:noFill/>
        </p:spPr>
        <p:txBody>
          <a:bodyPr wrap="none" lIns="91434" tIns="45717" rIns="91434" bIns="45717" rtlCol="0">
            <a:spAutoFit/>
          </a:bodyPr>
          <a:lstStyle/>
          <a:p>
            <a:pPr defTabSz="457174"/>
            <a:r>
              <a:rPr lang="en-US" sz="1100" b="1" dirty="0" smtClean="0">
                <a:solidFill>
                  <a:prstClr val="black"/>
                </a:solidFill>
                <a:latin typeface="Century Gothic"/>
                <a:cs typeface="Century Gothic"/>
              </a:rPr>
              <a:t>CALIFORNIANS DEDICATED</a:t>
            </a:r>
          </a:p>
          <a:p>
            <a:pPr defTabSz="457174"/>
            <a:r>
              <a:rPr lang="en-US" sz="2000" b="1" dirty="0" smtClean="0">
                <a:solidFill>
                  <a:prstClr val="black"/>
                </a:solidFill>
                <a:latin typeface="Century Gothic"/>
                <a:cs typeface="Century Gothic"/>
              </a:rPr>
              <a:t>TO EDUCATION</a:t>
            </a:r>
            <a:endParaRPr lang="en-US" sz="2000" b="1" dirty="0">
              <a:solidFill>
                <a:prstClr val="black"/>
              </a:solidFill>
              <a:latin typeface="Century Gothic"/>
              <a:cs typeface="Century Gothic"/>
            </a:endParaRPr>
          </a:p>
        </p:txBody>
      </p:sp>
    </p:spTree>
    <p:extLst>
      <p:ext uri="{BB962C8B-B14F-4D97-AF65-F5344CB8AC3E}">
        <p14:creationId xmlns:p14="http://schemas.microsoft.com/office/powerpoint/2010/main" val="237181239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ftr="0" dt="0"/>
  <p:txStyles>
    <p:titleStyle>
      <a:lvl1pPr algn="ctr" defTabSz="457174" rtl="0" eaLnBrk="1" latinLnBrk="0" hangingPunct="1">
        <a:spcBef>
          <a:spcPct val="0"/>
        </a:spcBef>
        <a:buNone/>
        <a:defRPr sz="4400" kern="1200">
          <a:solidFill>
            <a:schemeClr val="tx1"/>
          </a:solidFill>
          <a:latin typeface="Century Gothic"/>
          <a:ea typeface="+mj-ea"/>
          <a:cs typeface="Century Gothic"/>
        </a:defRPr>
      </a:lvl1pPr>
    </p:titleStyle>
    <p:bodyStyle>
      <a:lvl1pPr marL="342881" indent="-342881" algn="l" defTabSz="457174"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07" indent="-285734" algn="l" defTabSz="457174"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2934" indent="-228587" algn="l" defTabSz="457174"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108" indent="-228587" algn="l" defTabSz="457174"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281" indent="-228587" algn="l" defTabSz="457174"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455" indent="-228587"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29" indent="-228587"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2" indent="-228587"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76" indent="-228587"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7" algn="l" defTabSz="457174" rtl="0" eaLnBrk="1" latinLnBrk="0" hangingPunct="1">
        <a:defRPr sz="1800" kern="1200">
          <a:solidFill>
            <a:schemeClr val="tx1"/>
          </a:solidFill>
          <a:latin typeface="+mn-lt"/>
          <a:ea typeface="+mn-ea"/>
          <a:cs typeface="+mn-cs"/>
        </a:defRPr>
      </a:lvl3pPr>
      <a:lvl4pPr marL="1371521" algn="l" defTabSz="457174" rtl="0" eaLnBrk="1" latinLnBrk="0" hangingPunct="1">
        <a:defRPr sz="1800" kern="1200">
          <a:solidFill>
            <a:schemeClr val="tx1"/>
          </a:solidFill>
          <a:latin typeface="+mn-lt"/>
          <a:ea typeface="+mn-ea"/>
          <a:cs typeface="+mn-cs"/>
        </a:defRPr>
      </a:lvl4pPr>
      <a:lvl5pPr marL="1828695" algn="l" defTabSz="457174" rtl="0" eaLnBrk="1" latinLnBrk="0" hangingPunct="1">
        <a:defRPr sz="1800" kern="1200">
          <a:solidFill>
            <a:schemeClr val="tx1"/>
          </a:solidFill>
          <a:latin typeface="+mn-lt"/>
          <a:ea typeface="+mn-ea"/>
          <a:cs typeface="+mn-cs"/>
        </a:defRPr>
      </a:lvl5pPr>
      <a:lvl6pPr marL="2285868" algn="l" defTabSz="457174" rtl="0" eaLnBrk="1" latinLnBrk="0" hangingPunct="1">
        <a:defRPr sz="1800" kern="1200">
          <a:solidFill>
            <a:schemeClr val="tx1"/>
          </a:solidFill>
          <a:latin typeface="+mn-lt"/>
          <a:ea typeface="+mn-ea"/>
          <a:cs typeface="+mn-cs"/>
        </a:defRPr>
      </a:lvl6pPr>
      <a:lvl7pPr marL="2743042" algn="l" defTabSz="457174" rtl="0" eaLnBrk="1" latinLnBrk="0" hangingPunct="1">
        <a:defRPr sz="1800" kern="1200">
          <a:solidFill>
            <a:schemeClr val="tx1"/>
          </a:solidFill>
          <a:latin typeface="+mn-lt"/>
          <a:ea typeface="+mn-ea"/>
          <a:cs typeface="+mn-cs"/>
        </a:defRPr>
      </a:lvl7pPr>
      <a:lvl8pPr marL="3200216" algn="l" defTabSz="457174" rtl="0" eaLnBrk="1" latinLnBrk="0" hangingPunct="1">
        <a:defRPr sz="1800" kern="1200">
          <a:solidFill>
            <a:schemeClr val="tx1"/>
          </a:solidFill>
          <a:latin typeface="+mn-lt"/>
          <a:ea typeface="+mn-ea"/>
          <a:cs typeface="+mn-cs"/>
        </a:defRPr>
      </a:lvl8pPr>
      <a:lvl9pPr marL="3657389" algn="l" defTabSz="4571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tags" Target="../tags/tag12.xml"/><Relationship Id="rId18" Type="http://schemas.openxmlformats.org/officeDocument/2006/relationships/tags" Target="../tags/tag17.xml"/><Relationship Id="rId26" Type="http://schemas.openxmlformats.org/officeDocument/2006/relationships/tags" Target="../tags/tag25.xml"/><Relationship Id="rId3" Type="http://schemas.openxmlformats.org/officeDocument/2006/relationships/tags" Target="../tags/tag2.xml"/><Relationship Id="rId21" Type="http://schemas.openxmlformats.org/officeDocument/2006/relationships/tags" Target="../tags/tag20.xml"/><Relationship Id="rId7" Type="http://schemas.openxmlformats.org/officeDocument/2006/relationships/tags" Target="../tags/tag6.xml"/><Relationship Id="rId12" Type="http://schemas.openxmlformats.org/officeDocument/2006/relationships/tags" Target="../tags/tag11.xml"/><Relationship Id="rId17" Type="http://schemas.openxmlformats.org/officeDocument/2006/relationships/tags" Target="../tags/tag16.xml"/><Relationship Id="rId25" Type="http://schemas.openxmlformats.org/officeDocument/2006/relationships/tags" Target="../tags/tag24.xml"/><Relationship Id="rId2" Type="http://schemas.openxmlformats.org/officeDocument/2006/relationships/tags" Target="../tags/tag1.xml"/><Relationship Id="rId16" Type="http://schemas.openxmlformats.org/officeDocument/2006/relationships/tags" Target="../tags/tag15.xml"/><Relationship Id="rId20" Type="http://schemas.openxmlformats.org/officeDocument/2006/relationships/tags" Target="../tags/tag19.xml"/><Relationship Id="rId29" Type="http://schemas.openxmlformats.org/officeDocument/2006/relationships/oleObject" Target="../embeddings/oleObject1.bin"/><Relationship Id="rId1" Type="http://schemas.openxmlformats.org/officeDocument/2006/relationships/vmlDrawing" Target="../drawings/vmlDrawing1.vml"/><Relationship Id="rId6" Type="http://schemas.openxmlformats.org/officeDocument/2006/relationships/tags" Target="../tags/tag5.xml"/><Relationship Id="rId11" Type="http://schemas.openxmlformats.org/officeDocument/2006/relationships/tags" Target="../tags/tag10.xml"/><Relationship Id="rId24" Type="http://schemas.openxmlformats.org/officeDocument/2006/relationships/tags" Target="../tags/tag23.xml"/><Relationship Id="rId5" Type="http://schemas.openxmlformats.org/officeDocument/2006/relationships/tags" Target="../tags/tag4.xml"/><Relationship Id="rId15" Type="http://schemas.openxmlformats.org/officeDocument/2006/relationships/tags" Target="../tags/tag14.xml"/><Relationship Id="rId23" Type="http://schemas.openxmlformats.org/officeDocument/2006/relationships/tags" Target="../tags/tag22.xml"/><Relationship Id="rId28" Type="http://schemas.openxmlformats.org/officeDocument/2006/relationships/notesSlide" Target="../notesSlides/notesSlide2.xml"/><Relationship Id="rId10" Type="http://schemas.openxmlformats.org/officeDocument/2006/relationships/tags" Target="../tags/tag9.xml"/><Relationship Id="rId19" Type="http://schemas.openxmlformats.org/officeDocument/2006/relationships/tags" Target="../tags/tag18.xml"/><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tags" Target="../tags/tag13.xml"/><Relationship Id="rId22" Type="http://schemas.openxmlformats.org/officeDocument/2006/relationships/tags" Target="../tags/tag21.xml"/><Relationship Id="rId27" Type="http://schemas.openxmlformats.org/officeDocument/2006/relationships/slideLayout" Target="../slideLayouts/slideLayout6.xml"/><Relationship Id="rId30" Type="http://schemas.openxmlformats.org/officeDocument/2006/relationships/image" Target="../media/image9.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emf"/><Relationship Id="rId7" Type="http://schemas.openxmlformats.org/officeDocument/2006/relationships/image" Target="../media/image19.emf"/><Relationship Id="rId12"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18.jpg"/><Relationship Id="rId11" Type="http://schemas.openxmlformats.org/officeDocument/2006/relationships/image" Target="../media/image23.emf"/><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g"/><Relationship Id="rId9" Type="http://schemas.openxmlformats.org/officeDocument/2006/relationships/image" Target="../media/image21.jpeg"/></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cde.ca.gov/be/ag/ag/index.asp" TargetMode="External"/><Relationship Id="rId2" Type="http://schemas.openxmlformats.org/officeDocument/2006/relationships/hyperlink" Target="http://lcff.wested.org/" TargetMode="External"/><Relationship Id="rId1" Type="http://schemas.openxmlformats.org/officeDocument/2006/relationships/slideLayout" Target="../slideLayouts/slideLayout2.xml"/><Relationship Id="rId5" Type="http://schemas.openxmlformats.org/officeDocument/2006/relationships/hyperlink" Target="http://www.cde.ca.gov/ta/tg/ca/" TargetMode="External"/><Relationship Id="rId4" Type="http://schemas.openxmlformats.org/officeDocument/2006/relationships/hyperlink" Target="http://www.cde.ca.gov/re/cc/"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tags" Target="../tags/tag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lnSpc>
                <a:spcPct val="90000"/>
              </a:lnSpc>
            </a:pPr>
            <a:r>
              <a:rPr lang="en-US" altLang="en-US" dirty="0" smtClean="0"/>
              <a:t>Common Core Standards: Helping Districts Go Deeper</a:t>
            </a:r>
          </a:p>
        </p:txBody>
      </p:sp>
      <p:sp>
        <p:nvSpPr>
          <p:cNvPr id="2051" name="Rectangle 3"/>
          <p:cNvSpPr>
            <a:spLocks noGrp="1" noChangeArrowheads="1"/>
          </p:cNvSpPr>
          <p:nvPr>
            <p:ph type="subTitle" idx="4294967295"/>
          </p:nvPr>
        </p:nvSpPr>
        <p:spPr>
          <a:xfrm>
            <a:off x="1981200" y="2514600"/>
            <a:ext cx="6629400" cy="990600"/>
          </a:xfrm>
        </p:spPr>
        <p:txBody>
          <a:bodyPr/>
          <a:lstStyle/>
          <a:p>
            <a:pPr marL="0" indent="0" algn="ctr" eaLnBrk="1" hangingPunct="1">
              <a:lnSpc>
                <a:spcPct val="90000"/>
              </a:lnSpc>
              <a:buNone/>
            </a:pPr>
            <a:r>
              <a:rPr lang="en-US" altLang="en-US" sz="1800" b="1" dirty="0" smtClean="0"/>
              <a:t>Nancy S. Brownell, Senior Fellow, </a:t>
            </a:r>
          </a:p>
          <a:p>
            <a:pPr marL="0" indent="0" algn="ctr" eaLnBrk="1" hangingPunct="1">
              <a:lnSpc>
                <a:spcPct val="90000"/>
              </a:lnSpc>
              <a:buNone/>
            </a:pPr>
            <a:r>
              <a:rPr lang="en-US" altLang="en-US" sz="1800" b="1" dirty="0" smtClean="0"/>
              <a:t>Local Control and Accountability Team</a:t>
            </a:r>
          </a:p>
          <a:p>
            <a:pPr marL="0" indent="0" algn="ctr" eaLnBrk="1" hangingPunct="1">
              <a:lnSpc>
                <a:spcPct val="90000"/>
              </a:lnSpc>
              <a:buNone/>
            </a:pPr>
            <a:r>
              <a:rPr lang="en-US" altLang="en-US" sz="1800" dirty="0" smtClean="0"/>
              <a:t>RSDSS – January 20, 2015</a:t>
            </a:r>
          </a:p>
        </p:txBody>
      </p:sp>
      <p:sp>
        <p:nvSpPr>
          <p:cNvPr id="2052" name="Slide Number Placeholder 2"/>
          <p:cNvSpPr>
            <a:spLocks noGrp="1"/>
          </p:cNvSpPr>
          <p:nvPr>
            <p:ph type="sldNum" sz="quarter" idx="4294967295"/>
          </p:nvPr>
        </p:nvSpPr>
        <p:spPr>
          <a:xfrm>
            <a:off x="7239000" y="5105400"/>
            <a:ext cx="1905000" cy="457200"/>
          </a:xfrm>
          <a:noFill/>
        </p:spPr>
        <p:txBody>
          <a:bodyPr/>
          <a:lstStyle>
            <a:lvl1pPr>
              <a:spcBef>
                <a:spcPct val="20000"/>
              </a:spcBef>
              <a:buChar char="•"/>
              <a:defRPr sz="3200">
                <a:solidFill>
                  <a:srgbClr val="454440"/>
                </a:solidFill>
                <a:latin typeface="Arial" charset="0"/>
                <a:ea typeface="ＭＳ Ｐゴシック" pitchFamily="34" charset="-128"/>
              </a:defRPr>
            </a:lvl1pPr>
            <a:lvl2pPr marL="742950" indent="-285750">
              <a:spcBef>
                <a:spcPct val="20000"/>
              </a:spcBef>
              <a:buChar char="–"/>
              <a:defRPr sz="2800">
                <a:solidFill>
                  <a:srgbClr val="454440"/>
                </a:solidFill>
                <a:latin typeface="Arial" charset="0"/>
                <a:ea typeface="ＭＳ Ｐゴシック" pitchFamily="34" charset="-128"/>
              </a:defRPr>
            </a:lvl2pPr>
            <a:lvl3pPr marL="1143000" indent="-228600">
              <a:spcBef>
                <a:spcPct val="20000"/>
              </a:spcBef>
              <a:buChar char="•"/>
              <a:defRPr sz="2400">
                <a:solidFill>
                  <a:srgbClr val="454440"/>
                </a:solidFill>
                <a:latin typeface="Arial" charset="0"/>
                <a:ea typeface="ＭＳ Ｐゴシック" pitchFamily="34" charset="-128"/>
              </a:defRPr>
            </a:lvl3pPr>
            <a:lvl4pPr marL="1600200" indent="-228600">
              <a:spcBef>
                <a:spcPct val="20000"/>
              </a:spcBef>
              <a:buChar char="–"/>
              <a:defRPr sz="2000">
                <a:solidFill>
                  <a:srgbClr val="454440"/>
                </a:solidFill>
                <a:latin typeface="Arial" charset="0"/>
                <a:ea typeface="ＭＳ Ｐゴシック" pitchFamily="34" charset="-128"/>
              </a:defRPr>
            </a:lvl4pPr>
            <a:lvl5pPr marL="2057400" indent="-228600">
              <a:spcBef>
                <a:spcPct val="20000"/>
              </a:spcBef>
              <a:buChar char="»"/>
              <a:defRPr sz="2000">
                <a:solidFill>
                  <a:srgbClr val="454440"/>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454440"/>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454440"/>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454440"/>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454440"/>
                </a:solidFill>
                <a:latin typeface="Arial" charset="0"/>
                <a:ea typeface="ＭＳ Ｐゴシック" pitchFamily="34" charset="-128"/>
              </a:defRPr>
            </a:lvl9pPr>
          </a:lstStyle>
          <a:p>
            <a:pPr>
              <a:spcBef>
                <a:spcPct val="0"/>
              </a:spcBef>
              <a:buFontTx/>
              <a:buNone/>
            </a:pPr>
            <a:r>
              <a:rPr lang="en-US" altLang="en-US" sz="1400" dirty="0" smtClean="0">
                <a:solidFill>
                  <a:srgbClr val="000000"/>
                </a:solidFill>
              </a:rPr>
              <a:t> </a:t>
            </a:r>
          </a:p>
        </p:txBody>
      </p:sp>
      <p:sp>
        <p:nvSpPr>
          <p:cNvPr id="2" name="TextBox 1"/>
          <p:cNvSpPr txBox="1"/>
          <p:nvPr/>
        </p:nvSpPr>
        <p:spPr>
          <a:xfrm>
            <a:off x="5257800" y="6237807"/>
            <a:ext cx="3581400" cy="307777"/>
          </a:xfrm>
          <a:prstGeom prst="rect">
            <a:avLst/>
          </a:prstGeom>
          <a:noFill/>
        </p:spPr>
        <p:txBody>
          <a:bodyPr wrap="square" rtlCol="0">
            <a:spAutoFit/>
          </a:bodyPr>
          <a:lstStyle/>
          <a:p>
            <a:r>
              <a:rPr lang="en-US" sz="1400" b="1" dirty="0" smtClean="0"/>
              <a:t> </a:t>
            </a:r>
            <a:endParaRPr lang="en-US" sz="1400" b="1" dirty="0"/>
          </a:p>
        </p:txBody>
      </p:sp>
    </p:spTree>
    <p:extLst>
      <p:ext uri="{BB962C8B-B14F-4D97-AF65-F5344CB8AC3E}">
        <p14:creationId xmlns:p14="http://schemas.microsoft.com/office/powerpoint/2010/main" val="3513900680"/>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6858001" cy="1143000"/>
          </a:xfrm>
        </p:spPr>
        <p:txBody>
          <a:bodyPr/>
          <a:lstStyle/>
          <a:p>
            <a:r>
              <a:rPr lang="en-US" b="1" dirty="0" smtClean="0"/>
              <a:t>California is in a </a:t>
            </a:r>
            <a:br>
              <a:rPr lang="en-US" b="1" dirty="0" smtClean="0"/>
            </a:br>
            <a:r>
              <a:rPr lang="en-US" b="1" dirty="0" smtClean="0"/>
              <a:t>Unique Place</a:t>
            </a:r>
            <a:endParaRPr lang="en-US" b="1" dirty="0"/>
          </a:p>
        </p:txBody>
      </p:sp>
      <p:sp>
        <p:nvSpPr>
          <p:cNvPr id="3" name="Content Placeholder 2"/>
          <p:cNvSpPr>
            <a:spLocks noGrp="1"/>
          </p:cNvSpPr>
          <p:nvPr>
            <p:ph idx="1"/>
          </p:nvPr>
        </p:nvSpPr>
        <p:spPr>
          <a:xfrm>
            <a:off x="1905000" y="1676400"/>
            <a:ext cx="6858001" cy="4114800"/>
          </a:xfrm>
        </p:spPr>
        <p:txBody>
          <a:bodyPr/>
          <a:lstStyle/>
          <a:p>
            <a:r>
              <a:rPr lang="en-US" dirty="0" smtClean="0"/>
              <a:t>Local Control State</a:t>
            </a:r>
          </a:p>
          <a:p>
            <a:r>
              <a:rPr lang="en-US" dirty="0" smtClean="0"/>
              <a:t>Local boards determine district curricula</a:t>
            </a:r>
          </a:p>
          <a:p>
            <a:r>
              <a:rPr lang="en-US" dirty="0" smtClean="0"/>
              <a:t>CCSS state what students need to know and are able to do, instruction and curricula determined locally</a:t>
            </a:r>
          </a:p>
          <a:p>
            <a:r>
              <a:rPr lang="en-US" dirty="0" smtClean="0"/>
              <a:t>California Curricular Frameworks provide extensive guidance</a:t>
            </a:r>
            <a:endParaRPr lang="en-US" dirty="0"/>
          </a:p>
        </p:txBody>
      </p:sp>
      <p:sp>
        <p:nvSpPr>
          <p:cNvPr id="4" name="Footer Placeholder 3"/>
          <p:cNvSpPr>
            <a:spLocks noGrp="1"/>
          </p:cNvSpPr>
          <p:nvPr>
            <p:ph type="ftr" sz="quarter" idx="11"/>
          </p:nvPr>
        </p:nvSpPr>
        <p:spPr/>
        <p:txBody>
          <a:bodyPr/>
          <a:lstStyle/>
          <a:p>
            <a:pPr>
              <a:defRPr/>
            </a:pPr>
            <a:endParaRPr lang="en-US" altLang="en-US" dirty="0"/>
          </a:p>
        </p:txBody>
      </p:sp>
      <p:sp>
        <p:nvSpPr>
          <p:cNvPr id="5" name="Slide Number Placeholder 4"/>
          <p:cNvSpPr>
            <a:spLocks noGrp="1"/>
          </p:cNvSpPr>
          <p:nvPr>
            <p:ph type="sldNum" sz="quarter" idx="12"/>
          </p:nvPr>
        </p:nvSpPr>
        <p:spPr/>
        <p:txBody>
          <a:bodyPr/>
          <a:lstStyle/>
          <a:p>
            <a:pPr>
              <a:defRPr/>
            </a:pPr>
            <a:fld id="{1AAE7E24-DB73-4797-9866-798276DAFC9C}" type="slidenum">
              <a:rPr lang="en-US" altLang="en-US" smtClean="0"/>
              <a:pPr>
                <a:defRPr/>
              </a:pPr>
              <a:t>10</a:t>
            </a:fld>
            <a:endParaRPr lang="en-US" altLang="en-US" dirty="0"/>
          </a:p>
        </p:txBody>
      </p:sp>
    </p:spTree>
    <p:extLst>
      <p:ext uri="{BB962C8B-B14F-4D97-AF65-F5344CB8AC3E}">
        <p14:creationId xmlns:p14="http://schemas.microsoft.com/office/powerpoint/2010/main" val="32451435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1905000" y="152400"/>
            <a:ext cx="6858000" cy="838200"/>
          </a:xfrm>
        </p:spPr>
        <p:txBody>
          <a:bodyPr/>
          <a:lstStyle/>
          <a:p>
            <a:r>
              <a:rPr lang="en-US" altLang="en-US" sz="4000" b="1" dirty="0" smtClean="0"/>
              <a:t>Key Messages Factual</a:t>
            </a:r>
          </a:p>
        </p:txBody>
      </p:sp>
      <p:sp>
        <p:nvSpPr>
          <p:cNvPr id="55299" name="Content Placeholder 2"/>
          <p:cNvSpPr>
            <a:spLocks noGrp="1"/>
          </p:cNvSpPr>
          <p:nvPr>
            <p:ph idx="1"/>
          </p:nvPr>
        </p:nvSpPr>
        <p:spPr>
          <a:xfrm>
            <a:off x="1600200" y="914400"/>
            <a:ext cx="7315200" cy="4114800"/>
          </a:xfrm>
        </p:spPr>
        <p:txBody>
          <a:bodyPr/>
          <a:lstStyle/>
          <a:p>
            <a:r>
              <a:rPr lang="en-US" altLang="en-US" sz="2700" dirty="0" smtClean="0"/>
              <a:t>We know that 60% of the careers today require some form of education after high school – a degree or certificate. This will only grow in the future. </a:t>
            </a:r>
            <a:endParaRPr lang="en-US" altLang="en-US" sz="2700" dirty="0" smtClean="0">
              <a:cs typeface="Times New Roman" pitchFamily="18" charset="0"/>
            </a:endParaRPr>
          </a:p>
          <a:p>
            <a:r>
              <a:rPr lang="en-US" altLang="en-US" sz="2700" dirty="0" smtClean="0"/>
              <a:t>We need to raise our academic standards and performance expectations.</a:t>
            </a:r>
          </a:p>
          <a:p>
            <a:r>
              <a:rPr lang="en-US" altLang="en-US" sz="2700" dirty="0" smtClean="0"/>
              <a:t> We want our students go to schools with the most highly effective teachers, access to the best educational opportunities, and use of the best technology so they graduate prepared for college and/or the workforce. </a:t>
            </a:r>
          </a:p>
          <a:p>
            <a:r>
              <a:rPr lang="en-US" altLang="en-US" sz="2700" dirty="0" smtClean="0">
                <a:cs typeface="Arial" charset="0"/>
              </a:rPr>
              <a:t>The implementation of the (CCSS) supports our students to be college and career ready.  </a:t>
            </a:r>
          </a:p>
          <a:p>
            <a:endParaRPr lang="en-US" altLang="en-US" dirty="0" smtClean="0"/>
          </a:p>
        </p:txBody>
      </p:sp>
    </p:spTree>
    <p:extLst>
      <p:ext uri="{BB962C8B-B14F-4D97-AF65-F5344CB8AC3E}">
        <p14:creationId xmlns:p14="http://schemas.microsoft.com/office/powerpoint/2010/main" val="732677820"/>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6858001" cy="1143000"/>
          </a:xfrm>
        </p:spPr>
        <p:txBody>
          <a:bodyPr/>
          <a:lstStyle/>
          <a:p>
            <a:r>
              <a:rPr lang="en-US" b="1" dirty="0" smtClean="0"/>
              <a:t>New Standards mean …</a:t>
            </a:r>
            <a:endParaRPr lang="en-US" b="1" dirty="0"/>
          </a:p>
        </p:txBody>
      </p:sp>
      <p:sp>
        <p:nvSpPr>
          <p:cNvPr id="3" name="Content Placeholder 2"/>
          <p:cNvSpPr>
            <a:spLocks noGrp="1"/>
          </p:cNvSpPr>
          <p:nvPr>
            <p:ph idx="1"/>
          </p:nvPr>
        </p:nvSpPr>
        <p:spPr>
          <a:xfrm>
            <a:off x="1905000" y="1219200"/>
            <a:ext cx="6858001" cy="4495800"/>
          </a:xfrm>
        </p:spPr>
        <p:txBody>
          <a:bodyPr/>
          <a:lstStyle/>
          <a:p>
            <a:r>
              <a:rPr lang="en-US" dirty="0" smtClean="0"/>
              <a:t>Changes in </a:t>
            </a:r>
            <a:r>
              <a:rPr lang="en-US" b="1" i="1" dirty="0" smtClean="0"/>
              <a:t>instruction</a:t>
            </a:r>
          </a:p>
          <a:p>
            <a:r>
              <a:rPr lang="en-US" dirty="0" smtClean="0"/>
              <a:t>Changes in </a:t>
            </a:r>
            <a:r>
              <a:rPr lang="en-US" b="1" i="1" dirty="0" smtClean="0"/>
              <a:t>curricula and materials</a:t>
            </a:r>
          </a:p>
          <a:p>
            <a:r>
              <a:rPr lang="en-US" b="1" i="1" dirty="0" smtClean="0"/>
              <a:t>New assessments</a:t>
            </a:r>
            <a:r>
              <a:rPr lang="en-US" dirty="0" smtClean="0"/>
              <a:t>, K12 and college</a:t>
            </a:r>
          </a:p>
          <a:p>
            <a:r>
              <a:rPr lang="en-US" dirty="0" smtClean="0"/>
              <a:t>Changes in </a:t>
            </a:r>
            <a:r>
              <a:rPr lang="en-US" b="1" i="1" dirty="0" smtClean="0"/>
              <a:t>professional development</a:t>
            </a:r>
          </a:p>
          <a:p>
            <a:r>
              <a:rPr lang="en-US" dirty="0" smtClean="0"/>
              <a:t>Educator </a:t>
            </a:r>
            <a:r>
              <a:rPr lang="en-US" b="1" i="1" dirty="0" smtClean="0"/>
              <a:t>preparation/evaluation</a:t>
            </a:r>
          </a:p>
          <a:p>
            <a:r>
              <a:rPr lang="en-US" dirty="0" smtClean="0"/>
              <a:t>New ways to define and assess </a:t>
            </a:r>
            <a:r>
              <a:rPr lang="en-US" b="1" i="1" dirty="0" smtClean="0"/>
              <a:t>school and district success</a:t>
            </a:r>
          </a:p>
          <a:p>
            <a:r>
              <a:rPr lang="en-US" dirty="0"/>
              <a:t>Changes in </a:t>
            </a:r>
            <a:r>
              <a:rPr lang="en-US" b="1" i="1" dirty="0"/>
              <a:t>K-12 </a:t>
            </a:r>
            <a:r>
              <a:rPr lang="en-US" b="1" i="1" dirty="0" smtClean="0"/>
              <a:t>finance (LCFF)</a:t>
            </a:r>
            <a:endParaRPr lang="en-US" b="1" i="1" dirty="0"/>
          </a:p>
          <a:p>
            <a:endParaRPr lang="en-US" dirty="0" smtClean="0"/>
          </a:p>
          <a:p>
            <a:endParaRPr lang="en-US" dirty="0" smtClean="0"/>
          </a:p>
          <a:p>
            <a:endParaRPr lang="en-US" dirty="0"/>
          </a:p>
        </p:txBody>
      </p:sp>
      <p:sp>
        <p:nvSpPr>
          <p:cNvPr id="5" name="Slide Number Placeholder 4"/>
          <p:cNvSpPr>
            <a:spLocks noGrp="1"/>
          </p:cNvSpPr>
          <p:nvPr>
            <p:ph type="sldNum" sz="quarter" idx="12"/>
          </p:nvPr>
        </p:nvSpPr>
        <p:spPr/>
        <p:txBody>
          <a:bodyPr/>
          <a:lstStyle/>
          <a:p>
            <a:pPr>
              <a:defRPr/>
            </a:pPr>
            <a:fld id="{1AAE7E24-DB73-4797-9866-798276DAFC9C}" type="slidenum">
              <a:rPr lang="en-US" altLang="en-US" smtClean="0"/>
              <a:pPr>
                <a:defRPr/>
              </a:pPr>
              <a:t>12</a:t>
            </a:fld>
            <a:endParaRPr lang="en-US" altLang="en-US" dirty="0"/>
          </a:p>
        </p:txBody>
      </p:sp>
    </p:spTree>
    <p:extLst>
      <p:ext uri="{BB962C8B-B14F-4D97-AF65-F5344CB8AC3E}">
        <p14:creationId xmlns:p14="http://schemas.microsoft.com/office/powerpoint/2010/main" val="4057413616"/>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Opposition and Resistance Themes</a:t>
            </a:r>
            <a:endParaRPr lang="en-US" b="1" dirty="0"/>
          </a:p>
        </p:txBody>
      </p:sp>
      <p:sp>
        <p:nvSpPr>
          <p:cNvPr id="3" name="Content Placeholder 2"/>
          <p:cNvSpPr>
            <a:spLocks noGrp="1"/>
          </p:cNvSpPr>
          <p:nvPr>
            <p:ph idx="1"/>
          </p:nvPr>
        </p:nvSpPr>
        <p:spPr/>
        <p:txBody>
          <a:bodyPr/>
          <a:lstStyle/>
          <a:p>
            <a:r>
              <a:rPr lang="en-US" dirty="0" smtClean="0"/>
              <a:t>Federal overreach</a:t>
            </a:r>
          </a:p>
          <a:p>
            <a:r>
              <a:rPr lang="en-US" dirty="0" smtClean="0"/>
              <a:t>Use of data and privacy issues</a:t>
            </a:r>
          </a:p>
          <a:p>
            <a:r>
              <a:rPr lang="en-US" dirty="0" smtClean="0"/>
              <a:t>Concerns about high stakes testing</a:t>
            </a:r>
          </a:p>
          <a:p>
            <a:r>
              <a:rPr lang="en-US" dirty="0" smtClean="0"/>
              <a:t>Concerns about math instructional changes</a:t>
            </a:r>
          </a:p>
          <a:p>
            <a:r>
              <a:rPr lang="en-US" dirty="0" smtClean="0"/>
              <a:t>Changing from the “way we have always taught” </a:t>
            </a:r>
          </a:p>
          <a:p>
            <a:endParaRPr lang="en-US" dirty="0"/>
          </a:p>
        </p:txBody>
      </p:sp>
      <p:sp>
        <p:nvSpPr>
          <p:cNvPr id="4" name="Footer Placeholder 3"/>
          <p:cNvSpPr>
            <a:spLocks noGrp="1"/>
          </p:cNvSpPr>
          <p:nvPr>
            <p:ph type="ftr" sz="quarter" idx="11"/>
          </p:nvPr>
        </p:nvSpPr>
        <p:spPr/>
        <p:txBody>
          <a:bodyPr/>
          <a:lstStyle/>
          <a:p>
            <a:pPr>
              <a:defRPr/>
            </a:pPr>
            <a:endParaRPr lang="en-US" altLang="en-US" dirty="0"/>
          </a:p>
        </p:txBody>
      </p:sp>
      <p:sp>
        <p:nvSpPr>
          <p:cNvPr id="5" name="Slide Number Placeholder 4"/>
          <p:cNvSpPr>
            <a:spLocks noGrp="1"/>
          </p:cNvSpPr>
          <p:nvPr>
            <p:ph type="sldNum" sz="quarter" idx="12"/>
          </p:nvPr>
        </p:nvSpPr>
        <p:spPr/>
        <p:txBody>
          <a:bodyPr/>
          <a:lstStyle/>
          <a:p>
            <a:pPr>
              <a:defRPr/>
            </a:pPr>
            <a:fld id="{1AAE7E24-DB73-4797-9866-798276DAFC9C}" type="slidenum">
              <a:rPr lang="en-US" altLang="en-US" smtClean="0"/>
              <a:pPr>
                <a:defRPr/>
              </a:pPr>
              <a:t>13</a:t>
            </a:fld>
            <a:endParaRPr lang="en-US" altLang="en-US" dirty="0"/>
          </a:p>
        </p:txBody>
      </p:sp>
    </p:spTree>
    <p:extLst>
      <p:ext uri="{BB962C8B-B14F-4D97-AF65-F5344CB8AC3E}">
        <p14:creationId xmlns:p14="http://schemas.microsoft.com/office/powerpoint/2010/main" val="3209396793"/>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1676400" y="609600"/>
            <a:ext cx="7239000" cy="1143000"/>
          </a:xfrm>
        </p:spPr>
        <p:txBody>
          <a:bodyPr/>
          <a:lstStyle/>
          <a:p>
            <a:r>
              <a:rPr lang="en-US" altLang="en-US" sz="4000" b="1" dirty="0" smtClean="0"/>
              <a:t>California Assessment of Student Performance and Progress</a:t>
            </a:r>
          </a:p>
        </p:txBody>
      </p:sp>
      <p:sp>
        <p:nvSpPr>
          <p:cNvPr id="56323" name="Content Placeholder 2"/>
          <p:cNvSpPr>
            <a:spLocks noGrp="1"/>
          </p:cNvSpPr>
          <p:nvPr>
            <p:ph idx="1"/>
          </p:nvPr>
        </p:nvSpPr>
        <p:spPr>
          <a:xfrm>
            <a:off x="1600200" y="1981200"/>
            <a:ext cx="7391400" cy="4114800"/>
          </a:xfrm>
        </p:spPr>
        <p:txBody>
          <a:bodyPr/>
          <a:lstStyle/>
          <a:p>
            <a:r>
              <a:rPr lang="en-US" altLang="en-US" sz="2000" dirty="0" smtClean="0"/>
              <a:t>The implementation of the </a:t>
            </a:r>
            <a:r>
              <a:rPr lang="en-US" altLang="en-US" sz="2000" b="1" dirty="0" smtClean="0"/>
              <a:t>California Assessment of Student Performance and Progress (CAASPP), </a:t>
            </a:r>
            <a:r>
              <a:rPr lang="en-US" altLang="en-US" sz="2000" dirty="0" smtClean="0"/>
              <a:t>including the Smarter Balanced Field Test, is another step toward our goal of college and career readiness.</a:t>
            </a:r>
          </a:p>
          <a:p>
            <a:endParaRPr lang="en-US" altLang="en-US" sz="1000" dirty="0" smtClean="0"/>
          </a:p>
          <a:p>
            <a:r>
              <a:rPr lang="en-US" altLang="en-US" sz="2000" dirty="0" smtClean="0"/>
              <a:t>The new assessments reflect </a:t>
            </a:r>
            <a:r>
              <a:rPr lang="en-US" altLang="en-US" sz="2000" b="1" dirty="0" smtClean="0"/>
              <a:t>expectations for more rigorous and complex learning</a:t>
            </a:r>
            <a:r>
              <a:rPr lang="en-US" altLang="en-US" sz="2000" dirty="0" smtClean="0"/>
              <a:t> and prepare students to demonstrate what they know and can do given the complexities of a changing world.</a:t>
            </a:r>
          </a:p>
          <a:p>
            <a:endParaRPr lang="en-US" altLang="en-US" sz="1000" dirty="0" smtClean="0"/>
          </a:p>
          <a:p>
            <a:r>
              <a:rPr lang="en-US" altLang="en-US" sz="2000" dirty="0" smtClean="0"/>
              <a:t>The assessment system connects learning to life after high school, </a:t>
            </a:r>
            <a:r>
              <a:rPr lang="en-US" altLang="en-US" sz="2000" b="1" dirty="0" smtClean="0"/>
              <a:t>aligned with college curricula and employer expectations</a:t>
            </a:r>
            <a:r>
              <a:rPr lang="en-US" altLang="en-US" sz="2000" dirty="0" smtClean="0"/>
              <a:t>.</a:t>
            </a:r>
          </a:p>
          <a:p>
            <a:endParaRPr lang="en-US" altLang="en-US" sz="1000" dirty="0" smtClean="0"/>
          </a:p>
          <a:p>
            <a:r>
              <a:rPr lang="en-US" altLang="en-US" sz="2000" dirty="0" smtClean="0"/>
              <a:t>The system supports teachers with a practical suite of resources and </a:t>
            </a:r>
            <a:r>
              <a:rPr lang="en-US" altLang="en-US" sz="2000" b="1" dirty="0" smtClean="0"/>
              <a:t>provides actionable and timely data for teachers, parents, and students to guide learning and growth.</a:t>
            </a:r>
          </a:p>
          <a:p>
            <a:endParaRPr lang="en-US" altLang="en-US" dirty="0" smtClean="0"/>
          </a:p>
        </p:txBody>
      </p:sp>
    </p:spTree>
    <p:extLst>
      <p:ext uri="{BB962C8B-B14F-4D97-AF65-F5344CB8AC3E}">
        <p14:creationId xmlns:p14="http://schemas.microsoft.com/office/powerpoint/2010/main" val="1361207676"/>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1905000" y="304800"/>
            <a:ext cx="6858000" cy="1143000"/>
          </a:xfrm>
        </p:spPr>
        <p:txBody>
          <a:bodyPr/>
          <a:lstStyle/>
          <a:p>
            <a:r>
              <a:rPr lang="en-US" altLang="en-US" sz="4000" b="1" dirty="0" smtClean="0"/>
              <a:t>Key Messages (CAASPP)</a:t>
            </a:r>
          </a:p>
        </p:txBody>
      </p:sp>
      <p:sp>
        <p:nvSpPr>
          <p:cNvPr id="3" name="Content Placeholder 2"/>
          <p:cNvSpPr>
            <a:spLocks noGrp="1"/>
          </p:cNvSpPr>
          <p:nvPr>
            <p:ph idx="1"/>
          </p:nvPr>
        </p:nvSpPr>
        <p:spPr>
          <a:xfrm>
            <a:off x="1676400" y="1676400"/>
            <a:ext cx="7162800" cy="4114800"/>
          </a:xfrm>
        </p:spPr>
        <p:txBody>
          <a:bodyPr/>
          <a:lstStyle/>
          <a:p>
            <a:pPr>
              <a:defRPr/>
            </a:pPr>
            <a:r>
              <a:rPr lang="en-US" sz="2400" dirty="0" smtClean="0">
                <a:cs typeface="Arial" pitchFamily="34" charset="0"/>
              </a:rPr>
              <a:t>The implementation of the CAASPP system, including the Smarter Balanced Field Test, is an important step toward our goals</a:t>
            </a:r>
            <a:r>
              <a:rPr lang="en-US" sz="2400" dirty="0" smtClean="0">
                <a:cs typeface="Times New Roman" panose="02020603050405020304" pitchFamily="18" charset="0"/>
              </a:rPr>
              <a:t>.</a:t>
            </a:r>
          </a:p>
          <a:p>
            <a:pPr marL="0" indent="0">
              <a:buNone/>
              <a:defRPr/>
            </a:pPr>
            <a:endParaRPr lang="en-US" sz="2400" dirty="0" smtClean="0">
              <a:cs typeface="Arial" pitchFamily="34" charset="0"/>
            </a:endParaRPr>
          </a:p>
          <a:p>
            <a:pPr>
              <a:defRPr/>
            </a:pPr>
            <a:r>
              <a:rPr lang="en-US" sz="2400" dirty="0" smtClean="0">
                <a:cs typeface="Arial" pitchFamily="34" charset="0"/>
              </a:rPr>
              <a:t>The implementation of the CAASPP system, including the Smarter Balanced Field Test, provides incentives and opportunities to integrate CCSS and technology into classroom instruction.</a:t>
            </a:r>
          </a:p>
          <a:p>
            <a:pPr>
              <a:defRPr/>
            </a:pPr>
            <a:endParaRPr lang="en-US" sz="2400" dirty="0">
              <a:cs typeface="Arial" pitchFamily="34" charset="0"/>
            </a:endParaRPr>
          </a:p>
          <a:p>
            <a:pPr>
              <a:defRPr/>
            </a:pPr>
            <a:r>
              <a:rPr lang="en-US" sz="2400" dirty="0" smtClean="0">
                <a:cs typeface="Arial" pitchFamily="34" charset="0"/>
              </a:rPr>
              <a:t>More rigorous learning expectations requires more complex assessment items and ways of demonstrating knowledge, skills and applications.</a:t>
            </a:r>
          </a:p>
          <a:p>
            <a:pPr>
              <a:defRPr/>
            </a:pPr>
            <a:endParaRPr lang="en-US" dirty="0"/>
          </a:p>
        </p:txBody>
      </p:sp>
    </p:spTree>
    <p:extLst>
      <p:ext uri="{BB962C8B-B14F-4D97-AF65-F5344CB8AC3E}">
        <p14:creationId xmlns:p14="http://schemas.microsoft.com/office/powerpoint/2010/main" val="100347130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6858000" cy="914400"/>
          </a:xfrm>
        </p:spPr>
        <p:txBody>
          <a:bodyPr/>
          <a:lstStyle/>
          <a:p>
            <a:pPr>
              <a:lnSpc>
                <a:spcPct val="70000"/>
              </a:lnSpc>
              <a:defRPr/>
            </a:pPr>
            <a:r>
              <a:rPr lang="en-US" b="1" dirty="0" smtClean="0">
                <a:ea typeface="+mj-ea"/>
              </a:rPr>
              <a:t>Communications 101-Delivering Messages</a:t>
            </a:r>
            <a:endParaRPr lang="en-US" b="1" dirty="0">
              <a:ea typeface="+mj-ea"/>
            </a:endParaRPr>
          </a:p>
        </p:txBody>
      </p:sp>
      <p:sp>
        <p:nvSpPr>
          <p:cNvPr id="129027" name="Content Placeholder 2"/>
          <p:cNvSpPr>
            <a:spLocks noGrp="1"/>
          </p:cNvSpPr>
          <p:nvPr>
            <p:ph idx="1"/>
          </p:nvPr>
        </p:nvSpPr>
        <p:spPr>
          <a:xfrm>
            <a:off x="1905000" y="1295400"/>
            <a:ext cx="6858000" cy="4800600"/>
          </a:xfrm>
        </p:spPr>
        <p:txBody>
          <a:bodyPr/>
          <a:lstStyle/>
          <a:p>
            <a:r>
              <a:rPr lang="en-US" sz="2800" smtClean="0"/>
              <a:t>As changes take place, resistance increases unless a consistent, encouraging message is offered and echoed.</a:t>
            </a:r>
          </a:p>
          <a:p>
            <a:r>
              <a:rPr lang="en-US" sz="2800" smtClean="0"/>
              <a:t>For messages to “stick,” they must be repeated frequently and powerfully and tied to existing initiatives.</a:t>
            </a:r>
          </a:p>
          <a:p>
            <a:r>
              <a:rPr lang="en-US" sz="2800" smtClean="0"/>
              <a:t>Clear and consistent messages need to increase knowledge and reduce fears and misconceptions.</a:t>
            </a:r>
          </a:p>
        </p:txBody>
      </p:sp>
      <p:sp>
        <p:nvSpPr>
          <p:cNvPr id="129028"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fld id="{AF3A820C-B6B6-4317-8812-ADB6DD128AFF}" type="slidenum">
              <a:rPr lang="en-US" altLang="en-US" smtClean="0">
                <a:solidFill>
                  <a:srgbClr val="000000"/>
                </a:solidFill>
                <a:latin typeface="Calibri" pitchFamily="34" charset="0"/>
              </a:rPr>
              <a:pPr eaLnBrk="1" fontAlgn="base" hangingPunct="1">
                <a:spcBef>
                  <a:spcPct val="0"/>
                </a:spcBef>
                <a:spcAft>
                  <a:spcPct val="0"/>
                </a:spcAft>
              </a:pPr>
              <a:t>16</a:t>
            </a:fld>
            <a:endParaRPr lang="en-US" altLang="en-US" smtClean="0">
              <a:solidFill>
                <a:srgbClr val="000000"/>
              </a:solidFill>
              <a:latin typeface="Calibri" pitchFamily="34" charset="0"/>
            </a:endParaRPr>
          </a:p>
        </p:txBody>
      </p:sp>
    </p:spTree>
    <p:extLst>
      <p:ext uri="{BB962C8B-B14F-4D97-AF65-F5344CB8AC3E}">
        <p14:creationId xmlns:p14="http://schemas.microsoft.com/office/powerpoint/2010/main" val="3981958441"/>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804464312"/>
              </p:ext>
            </p:extLst>
          </p:nvPr>
        </p:nvGraphicFramePr>
        <p:xfrm>
          <a:off x="2514600" y="1143000"/>
          <a:ext cx="7162800" cy="50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2883" name="TextBox 4"/>
          <p:cNvSpPr txBox="1">
            <a:spLocks noChangeArrowheads="1"/>
          </p:cNvSpPr>
          <p:nvPr/>
        </p:nvSpPr>
        <p:spPr bwMode="auto">
          <a:xfrm>
            <a:off x="1600200" y="211302"/>
            <a:ext cx="7467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3600" b="1" dirty="0" smtClean="0">
                <a:solidFill>
                  <a:srgbClr val="800000"/>
                </a:solidFill>
              </a:rPr>
              <a:t>CCSS </a:t>
            </a:r>
            <a:r>
              <a:rPr lang="en-US" sz="4400" b="1" dirty="0" smtClean="0">
                <a:solidFill>
                  <a:srgbClr val="800000"/>
                </a:solidFill>
                <a:effectLst>
                  <a:outerShdw blurRad="38100" dist="38100" dir="2700000" algn="tl">
                    <a:srgbClr val="000000">
                      <a:alpha val="43137"/>
                    </a:srgbClr>
                  </a:outerShdw>
                </a:effectLst>
              </a:rPr>
              <a:t>Systems</a:t>
            </a:r>
            <a:r>
              <a:rPr lang="en-US" sz="3600" b="1" dirty="0" smtClean="0">
                <a:solidFill>
                  <a:srgbClr val="800000"/>
                </a:solidFill>
              </a:rPr>
              <a:t> Implementation</a:t>
            </a:r>
          </a:p>
        </p:txBody>
      </p:sp>
      <p:sp>
        <p:nvSpPr>
          <p:cNvPr id="122884"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9249C95E-0D52-4B3E-8997-83F9EAD8933C}" type="slidenum">
              <a:rPr lang="en-US" altLang="en-US" smtClean="0">
                <a:solidFill>
                  <a:srgbClr val="000000"/>
                </a:solidFill>
                <a:latin typeface="Calibri" pitchFamily="34" charset="0"/>
              </a:rPr>
              <a:pPr eaLnBrk="1" fontAlgn="base" hangingPunct="1">
                <a:spcBef>
                  <a:spcPct val="0"/>
                </a:spcBef>
                <a:spcAft>
                  <a:spcPct val="0"/>
                </a:spcAft>
              </a:pPr>
              <a:t>17</a:t>
            </a:fld>
            <a:endParaRPr lang="en-US" altLang="en-US" smtClean="0">
              <a:solidFill>
                <a:srgbClr val="000000"/>
              </a:solidFill>
              <a:latin typeface="Calibri" pitchFamily="34" charset="0"/>
            </a:endParaRPr>
          </a:p>
        </p:txBody>
      </p:sp>
      <p:grpSp>
        <p:nvGrpSpPr>
          <p:cNvPr id="5" name="Group 4"/>
          <p:cNvGrpSpPr/>
          <p:nvPr/>
        </p:nvGrpSpPr>
        <p:grpSpPr>
          <a:xfrm>
            <a:off x="914400" y="1020763"/>
            <a:ext cx="3578284" cy="3646954"/>
            <a:chOff x="0" y="762004"/>
            <a:chExt cx="3578284" cy="3646954"/>
          </a:xfrm>
        </p:grpSpPr>
        <p:sp>
          <p:nvSpPr>
            <p:cNvPr id="6" name="Oval 5"/>
            <p:cNvSpPr/>
            <p:nvPr/>
          </p:nvSpPr>
          <p:spPr>
            <a:xfrm>
              <a:off x="0" y="762004"/>
              <a:ext cx="3578284" cy="3646954"/>
            </a:xfrm>
            <a:prstGeom prst="ellips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 name="Oval 4"/>
            <p:cNvSpPr/>
            <p:nvPr/>
          </p:nvSpPr>
          <p:spPr>
            <a:xfrm>
              <a:off x="304800" y="1296088"/>
              <a:ext cx="3048000" cy="25787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3200" b="1" kern="1200" dirty="0" smtClean="0"/>
                <a:t>Engagement &amp; Communica-tion</a:t>
              </a:r>
              <a:endParaRPr lang="en-US" sz="3200" b="1" kern="1200" dirty="0"/>
            </a:p>
          </p:txBody>
        </p:sp>
      </p:grpSp>
    </p:spTree>
    <p:extLst>
      <p:ext uri="{BB962C8B-B14F-4D97-AF65-F5344CB8AC3E}">
        <p14:creationId xmlns:p14="http://schemas.microsoft.com/office/powerpoint/2010/main" val="823669184"/>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6858001" cy="1143000"/>
          </a:xfrm>
        </p:spPr>
        <p:txBody>
          <a:bodyPr/>
          <a:lstStyle/>
          <a:p>
            <a:r>
              <a:rPr lang="en-US" b="1" dirty="0" smtClean="0"/>
              <a:t>Challenges Ahead</a:t>
            </a:r>
            <a:endParaRPr lang="en-US" b="1" dirty="0"/>
          </a:p>
        </p:txBody>
      </p:sp>
      <p:sp>
        <p:nvSpPr>
          <p:cNvPr id="3" name="Content Placeholder 2"/>
          <p:cNvSpPr>
            <a:spLocks noGrp="1"/>
          </p:cNvSpPr>
          <p:nvPr>
            <p:ph idx="1"/>
          </p:nvPr>
        </p:nvSpPr>
        <p:spPr>
          <a:xfrm>
            <a:off x="1828800" y="1143000"/>
            <a:ext cx="6858001" cy="4114800"/>
          </a:xfrm>
        </p:spPr>
        <p:txBody>
          <a:bodyPr/>
          <a:lstStyle/>
          <a:p>
            <a:r>
              <a:rPr lang="en-US" dirty="0" smtClean="0"/>
              <a:t>Understanding how the pieces fit together</a:t>
            </a:r>
          </a:p>
          <a:p>
            <a:r>
              <a:rPr lang="en-US" dirty="0" smtClean="0"/>
              <a:t>Importance of setting priorities and allocating resources</a:t>
            </a:r>
          </a:p>
          <a:p>
            <a:r>
              <a:rPr lang="en-US" dirty="0" smtClean="0"/>
              <a:t>Increasing digital literacy and instruction to support deeper learning</a:t>
            </a:r>
          </a:p>
          <a:p>
            <a:r>
              <a:rPr lang="en-US" dirty="0" smtClean="0"/>
              <a:t>Communicating with parents and community members about the strengths of the district and  where we are headed</a:t>
            </a:r>
          </a:p>
          <a:p>
            <a:endParaRPr lang="en-US" dirty="0"/>
          </a:p>
        </p:txBody>
      </p:sp>
      <p:sp>
        <p:nvSpPr>
          <p:cNvPr id="4" name="Footer Placeholder 3"/>
          <p:cNvSpPr>
            <a:spLocks noGrp="1"/>
          </p:cNvSpPr>
          <p:nvPr>
            <p:ph type="ftr" sz="quarter" idx="11"/>
          </p:nvPr>
        </p:nvSpPr>
        <p:spPr/>
        <p:txBody>
          <a:bodyPr/>
          <a:lstStyle/>
          <a:p>
            <a:pPr>
              <a:defRPr/>
            </a:pPr>
            <a:endParaRPr lang="en-US" altLang="en-US" dirty="0"/>
          </a:p>
        </p:txBody>
      </p:sp>
      <p:sp>
        <p:nvSpPr>
          <p:cNvPr id="5" name="Slide Number Placeholder 4"/>
          <p:cNvSpPr>
            <a:spLocks noGrp="1"/>
          </p:cNvSpPr>
          <p:nvPr>
            <p:ph type="sldNum" sz="quarter" idx="12"/>
          </p:nvPr>
        </p:nvSpPr>
        <p:spPr/>
        <p:txBody>
          <a:bodyPr/>
          <a:lstStyle/>
          <a:p>
            <a:pPr>
              <a:defRPr/>
            </a:pPr>
            <a:fld id="{1AAE7E24-DB73-4797-9866-798276DAFC9C}" type="slidenum">
              <a:rPr lang="en-US" altLang="en-US" smtClean="0"/>
              <a:pPr>
                <a:defRPr/>
              </a:pPr>
              <a:t>18</a:t>
            </a:fld>
            <a:endParaRPr lang="en-US" altLang="en-US" dirty="0"/>
          </a:p>
        </p:txBody>
      </p:sp>
    </p:spTree>
    <p:extLst>
      <p:ext uri="{BB962C8B-B14F-4D97-AF65-F5344CB8AC3E}">
        <p14:creationId xmlns:p14="http://schemas.microsoft.com/office/powerpoint/2010/main" val="2427326995"/>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74436" y="1524000"/>
            <a:ext cx="7099300" cy="4330700"/>
            <a:chOff x="1752600" y="1752600"/>
            <a:chExt cx="7099300" cy="4330700"/>
          </a:xfrm>
        </p:grpSpPr>
        <p:sp>
          <p:nvSpPr>
            <p:cNvPr id="4" name="Rectangle 3"/>
            <p:cNvSpPr/>
            <p:nvPr/>
          </p:nvSpPr>
          <p:spPr>
            <a:xfrm>
              <a:off x="1752600" y="1752600"/>
              <a:ext cx="7099300" cy="4330700"/>
            </a:xfrm>
            <a:prstGeom prst="rect">
              <a:avLst/>
            </a:prstGeom>
            <a:ln>
              <a:solidFill>
                <a:schemeClr val="tx2"/>
              </a:solidFill>
            </a:ln>
          </p:spPr>
        </p:sp>
        <p:sp>
          <p:nvSpPr>
            <p:cNvPr id="10" name="Freeform 9"/>
            <p:cNvSpPr/>
            <p:nvPr/>
          </p:nvSpPr>
          <p:spPr>
            <a:xfrm>
              <a:off x="1881677" y="1815162"/>
              <a:ext cx="686940" cy="827312"/>
            </a:xfrm>
            <a:custGeom>
              <a:avLst/>
              <a:gdLst>
                <a:gd name="connsiteX0" fmla="*/ 0 w 686940"/>
                <a:gd name="connsiteY0" fmla="*/ 0 h 827312"/>
                <a:gd name="connsiteX1" fmla="*/ 686940 w 686940"/>
                <a:gd name="connsiteY1" fmla="*/ 0 h 827312"/>
                <a:gd name="connsiteX2" fmla="*/ 686940 w 686940"/>
                <a:gd name="connsiteY2" fmla="*/ 827312 h 827312"/>
                <a:gd name="connsiteX3" fmla="*/ 0 w 686940"/>
                <a:gd name="connsiteY3" fmla="*/ 827312 h 827312"/>
                <a:gd name="connsiteX4" fmla="*/ 0 w 686940"/>
                <a:gd name="connsiteY4" fmla="*/ 0 h 82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940" h="827312">
                  <a:moveTo>
                    <a:pt x="0" y="0"/>
                  </a:moveTo>
                  <a:lnTo>
                    <a:pt x="686940" y="0"/>
                  </a:lnTo>
                  <a:lnTo>
                    <a:pt x="686940" y="827312"/>
                  </a:lnTo>
                  <a:lnTo>
                    <a:pt x="0" y="827312"/>
                  </a:lnTo>
                  <a:lnTo>
                    <a:pt x="0" y="0"/>
                  </a:lnTo>
                  <a:close/>
                </a:path>
              </a:pathLst>
            </a:custGeom>
            <a:solidFill>
              <a:schemeClr val="bg2">
                <a:lumMod val="50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7780" tIns="17780" rIns="91440" bIns="17780" numCol="1" spcCol="1270" anchor="ctr" anchorCtr="0">
              <a:noAutofit/>
            </a:bodyPr>
            <a:lstStyle/>
            <a:p>
              <a:pPr lvl="0" algn="ctr" defTabSz="1244600">
                <a:lnSpc>
                  <a:spcPct val="90000"/>
                </a:lnSpc>
                <a:spcBef>
                  <a:spcPct val="0"/>
                </a:spcBef>
                <a:spcAft>
                  <a:spcPct val="35000"/>
                </a:spcAft>
              </a:pPr>
              <a:r>
                <a:rPr lang="en-US" sz="4800" b="1" kern="1200" dirty="0" smtClean="0">
                  <a:solidFill>
                    <a:schemeClr val="tx1">
                      <a:lumMod val="90000"/>
                      <a:lumOff val="10000"/>
                    </a:schemeClr>
                  </a:solidFill>
                  <a:effectLst>
                    <a:outerShdw blurRad="38100" dist="38100" dir="2700000" algn="tl">
                      <a:srgbClr val="000000">
                        <a:alpha val="43137"/>
                      </a:srgbClr>
                    </a:outerShdw>
                  </a:effectLst>
                </a:rPr>
                <a:t>C</a:t>
              </a:r>
              <a:endParaRPr lang="en-US" sz="4800" i="1" kern="1200" dirty="0">
                <a:solidFill>
                  <a:schemeClr val="tx1">
                    <a:lumMod val="90000"/>
                    <a:lumOff val="10000"/>
                  </a:schemeClr>
                </a:solidFill>
              </a:endParaRPr>
            </a:p>
          </p:txBody>
        </p:sp>
        <p:sp>
          <p:nvSpPr>
            <p:cNvPr id="11" name="Freeform 10"/>
            <p:cNvSpPr/>
            <p:nvPr/>
          </p:nvSpPr>
          <p:spPr>
            <a:xfrm>
              <a:off x="2568616" y="1820952"/>
              <a:ext cx="5203783" cy="827312"/>
            </a:xfrm>
            <a:custGeom>
              <a:avLst/>
              <a:gdLst>
                <a:gd name="connsiteX0" fmla="*/ 0 w 3322108"/>
                <a:gd name="connsiteY0" fmla="*/ 0 h 827312"/>
                <a:gd name="connsiteX1" fmla="*/ 3322108 w 3322108"/>
                <a:gd name="connsiteY1" fmla="*/ 0 h 827312"/>
                <a:gd name="connsiteX2" fmla="*/ 3322108 w 3322108"/>
                <a:gd name="connsiteY2" fmla="*/ 827312 h 827312"/>
                <a:gd name="connsiteX3" fmla="*/ 0 w 3322108"/>
                <a:gd name="connsiteY3" fmla="*/ 827312 h 827312"/>
                <a:gd name="connsiteX4" fmla="*/ 0 w 3322108"/>
                <a:gd name="connsiteY4" fmla="*/ 0 h 82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2108" h="827312">
                  <a:moveTo>
                    <a:pt x="0" y="0"/>
                  </a:moveTo>
                  <a:lnTo>
                    <a:pt x="3322108" y="0"/>
                  </a:lnTo>
                  <a:lnTo>
                    <a:pt x="3322108" y="827312"/>
                  </a:lnTo>
                  <a:lnTo>
                    <a:pt x="0" y="827312"/>
                  </a:lnTo>
                  <a:lnTo>
                    <a:pt x="0" y="0"/>
                  </a:lnTo>
                  <a:close/>
                </a:path>
              </a:pathLst>
            </a:custGeom>
            <a:solidFill>
              <a:schemeClr val="bg2">
                <a:lumMod val="20000"/>
                <a:lumOff val="80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182880" tIns="54864" rIns="182880" bIns="45720" numCol="1" spcCol="1270" anchor="ctr" anchorCtr="0">
              <a:noAutofit/>
            </a:bodyPr>
            <a:lstStyle/>
            <a:p>
              <a:pPr lvl="0" algn="l" defTabSz="711200">
                <a:lnSpc>
                  <a:spcPct val="90000"/>
                </a:lnSpc>
                <a:spcBef>
                  <a:spcPct val="0"/>
                </a:spcBef>
                <a:spcAft>
                  <a:spcPct val="35000"/>
                </a:spcAft>
              </a:pPr>
              <a:r>
                <a:rPr lang="en-US" sz="3200" b="1" kern="1200" dirty="0" smtClean="0">
                  <a:solidFill>
                    <a:schemeClr val="tx2"/>
                  </a:solidFill>
                  <a:effectLst>
                    <a:outerShdw blurRad="38100" dist="38100" dir="2700000" algn="tl">
                      <a:srgbClr val="000000">
                        <a:alpha val="43137"/>
                      </a:srgbClr>
                    </a:outerShdw>
                  </a:effectLst>
                  <a:latin typeface="+mn-lt"/>
                  <a:ea typeface="ＭＳ Ｐゴシック" charset="0"/>
                  <a:cs typeface="ＭＳ Ｐゴシック" charset="0"/>
                </a:rPr>
                <a:t>C</a:t>
              </a:r>
              <a:r>
                <a:rPr lang="en-US" sz="3200" b="1" kern="1200" dirty="0" smtClean="0">
                  <a:solidFill>
                    <a:srgbClr val="002060"/>
                  </a:solidFill>
                  <a:effectLst>
                    <a:outerShdw blurRad="38100" dist="38100" dir="2700000" algn="tl">
                      <a:srgbClr val="000000">
                        <a:alpha val="43137"/>
                      </a:srgbClr>
                    </a:outerShdw>
                  </a:effectLst>
                  <a:latin typeface="+mn-lt"/>
                  <a:ea typeface="ＭＳ Ｐゴシック" charset="0"/>
                  <a:cs typeface="ＭＳ Ｐゴシック" charset="0"/>
                </a:rPr>
                <a:t>ommunicate</a:t>
              </a:r>
              <a:r>
                <a:rPr lang="en-US" sz="1600" b="1" kern="1200" dirty="0" smtClean="0">
                  <a:solidFill>
                    <a:srgbClr val="002060"/>
                  </a:solidFill>
                  <a:latin typeface="+mn-lt"/>
                  <a:ea typeface="ＭＳ Ｐゴシック" charset="0"/>
                  <a:cs typeface="ＭＳ Ｐゴシック" charset="0"/>
                </a:rPr>
                <a:t> </a:t>
              </a:r>
              <a:r>
                <a:rPr lang="en-US" sz="2400" b="1" kern="1200" dirty="0" smtClean="0">
                  <a:solidFill>
                    <a:srgbClr val="002060"/>
                  </a:solidFill>
                  <a:latin typeface="+mn-lt"/>
                  <a:ea typeface="ＭＳ Ｐゴシック" charset="0"/>
                  <a:cs typeface="ＭＳ Ｐゴシック" charset="0"/>
                </a:rPr>
                <a:t>the big picture in your district.</a:t>
              </a:r>
              <a:endParaRPr lang="en-US" sz="2400" b="1" kern="1200" dirty="0">
                <a:solidFill>
                  <a:srgbClr val="002060"/>
                </a:solidFill>
                <a:latin typeface="+mn-lt"/>
              </a:endParaRPr>
            </a:p>
          </p:txBody>
        </p:sp>
        <p:sp>
          <p:nvSpPr>
            <p:cNvPr id="12" name="Freeform 11"/>
            <p:cNvSpPr/>
            <p:nvPr/>
          </p:nvSpPr>
          <p:spPr>
            <a:xfrm>
              <a:off x="1912681" y="2921105"/>
              <a:ext cx="655935" cy="827312"/>
            </a:xfrm>
            <a:custGeom>
              <a:avLst/>
              <a:gdLst>
                <a:gd name="connsiteX0" fmla="*/ 0 w 2712501"/>
                <a:gd name="connsiteY0" fmla="*/ 0 h 827312"/>
                <a:gd name="connsiteX1" fmla="*/ 2712501 w 2712501"/>
                <a:gd name="connsiteY1" fmla="*/ 0 h 827312"/>
                <a:gd name="connsiteX2" fmla="*/ 2712501 w 2712501"/>
                <a:gd name="connsiteY2" fmla="*/ 827312 h 827312"/>
                <a:gd name="connsiteX3" fmla="*/ 0 w 2712501"/>
                <a:gd name="connsiteY3" fmla="*/ 827312 h 827312"/>
                <a:gd name="connsiteX4" fmla="*/ 0 w 2712501"/>
                <a:gd name="connsiteY4" fmla="*/ 0 h 82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501" h="827312">
                  <a:moveTo>
                    <a:pt x="0" y="0"/>
                  </a:moveTo>
                  <a:lnTo>
                    <a:pt x="2712501" y="0"/>
                  </a:lnTo>
                  <a:lnTo>
                    <a:pt x="2712501" y="827312"/>
                  </a:lnTo>
                  <a:lnTo>
                    <a:pt x="0" y="827312"/>
                  </a:lnTo>
                  <a:lnTo>
                    <a:pt x="0" y="0"/>
                  </a:lnTo>
                  <a:close/>
                </a:path>
              </a:pathLst>
            </a:custGeom>
            <a:solidFill>
              <a:schemeClr val="bg2">
                <a:lumMod val="50000"/>
              </a:schemeClr>
            </a:solidFill>
            <a:ln>
              <a:solidFill>
                <a:schemeClr val="tx2"/>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17780" tIns="17780" rIns="91440" bIns="17780" numCol="1" spcCol="1270" anchor="ctr" anchorCtr="0">
              <a:noAutofit/>
            </a:bodyPr>
            <a:lstStyle/>
            <a:p>
              <a:pPr lvl="0" algn="ctr" defTabSz="1244600">
                <a:lnSpc>
                  <a:spcPct val="90000"/>
                </a:lnSpc>
                <a:spcBef>
                  <a:spcPct val="0"/>
                </a:spcBef>
                <a:spcAft>
                  <a:spcPct val="35000"/>
                </a:spcAft>
              </a:pPr>
              <a:r>
                <a:rPr lang="en-US" sz="2800" i="1" kern="1200" dirty="0" smtClean="0">
                  <a:solidFill>
                    <a:schemeClr val="tx1">
                      <a:lumMod val="90000"/>
                      <a:lumOff val="10000"/>
                    </a:schemeClr>
                  </a:solidFill>
                </a:rPr>
                <a:t> </a:t>
              </a:r>
              <a:r>
                <a:rPr lang="en-US" sz="4400" b="1" kern="1200" dirty="0" smtClean="0">
                  <a:solidFill>
                    <a:schemeClr val="tx1">
                      <a:lumMod val="90000"/>
                      <a:lumOff val="10000"/>
                    </a:schemeClr>
                  </a:solidFill>
                  <a:effectLst>
                    <a:outerShdw blurRad="38100" dist="38100" dir="2700000" algn="tl">
                      <a:srgbClr val="000000">
                        <a:alpha val="43137"/>
                      </a:srgbClr>
                    </a:outerShdw>
                  </a:effectLst>
                </a:rPr>
                <a:t>O</a:t>
              </a:r>
              <a:endParaRPr lang="en-US" sz="4400" b="1" kern="1200" dirty="0">
                <a:solidFill>
                  <a:schemeClr val="tx1">
                    <a:lumMod val="90000"/>
                    <a:lumOff val="10000"/>
                  </a:schemeClr>
                </a:solidFill>
                <a:effectLst>
                  <a:outerShdw blurRad="38100" dist="38100" dir="2700000" algn="tl">
                    <a:srgbClr val="000000">
                      <a:alpha val="43137"/>
                    </a:srgbClr>
                  </a:outerShdw>
                </a:effectLst>
              </a:endParaRPr>
            </a:p>
          </p:txBody>
        </p:sp>
        <p:sp>
          <p:nvSpPr>
            <p:cNvPr id="13" name="Freeform 12"/>
            <p:cNvSpPr/>
            <p:nvPr/>
          </p:nvSpPr>
          <p:spPr>
            <a:xfrm>
              <a:off x="2575316" y="2939140"/>
              <a:ext cx="5698742" cy="827312"/>
            </a:xfrm>
            <a:custGeom>
              <a:avLst/>
              <a:gdLst>
                <a:gd name="connsiteX0" fmla="*/ 0 w 3371747"/>
                <a:gd name="connsiteY0" fmla="*/ 0 h 827312"/>
                <a:gd name="connsiteX1" fmla="*/ 3371747 w 3371747"/>
                <a:gd name="connsiteY1" fmla="*/ 0 h 827312"/>
                <a:gd name="connsiteX2" fmla="*/ 3371747 w 3371747"/>
                <a:gd name="connsiteY2" fmla="*/ 827312 h 827312"/>
                <a:gd name="connsiteX3" fmla="*/ 0 w 3371747"/>
                <a:gd name="connsiteY3" fmla="*/ 827312 h 827312"/>
                <a:gd name="connsiteX4" fmla="*/ 0 w 3371747"/>
                <a:gd name="connsiteY4" fmla="*/ 0 h 82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747" h="827312">
                  <a:moveTo>
                    <a:pt x="0" y="0"/>
                  </a:moveTo>
                  <a:lnTo>
                    <a:pt x="3371747" y="0"/>
                  </a:lnTo>
                  <a:lnTo>
                    <a:pt x="3371747" y="827312"/>
                  </a:lnTo>
                  <a:lnTo>
                    <a:pt x="0" y="827312"/>
                  </a:lnTo>
                  <a:lnTo>
                    <a:pt x="0" y="0"/>
                  </a:lnTo>
                  <a:close/>
                </a:path>
              </a:pathLst>
            </a:custGeom>
            <a:solidFill>
              <a:schemeClr val="bg2">
                <a:lumMod val="20000"/>
                <a:lumOff val="80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182880" tIns="54864" rIns="182880" bIns="45720" numCol="1" spcCol="1270" anchor="ctr" anchorCtr="0">
              <a:noAutofit/>
            </a:bodyPr>
            <a:lstStyle/>
            <a:p>
              <a:pPr lvl="0" algn="l" defTabSz="711200">
                <a:lnSpc>
                  <a:spcPct val="90000"/>
                </a:lnSpc>
                <a:spcBef>
                  <a:spcPct val="0"/>
                </a:spcBef>
                <a:spcAft>
                  <a:spcPct val="35000"/>
                </a:spcAft>
              </a:pPr>
              <a:r>
                <a:rPr lang="en-US" sz="3200" b="1" kern="1200" dirty="0" smtClean="0">
                  <a:solidFill>
                    <a:schemeClr val="tx2"/>
                  </a:solidFill>
                  <a:effectLst>
                    <a:outerShdw blurRad="38100" dist="38100" dir="2700000" algn="tl">
                      <a:srgbClr val="000000">
                        <a:alpha val="43137"/>
                      </a:srgbClr>
                    </a:outerShdw>
                  </a:effectLst>
                  <a:latin typeface="+mn-lt"/>
                  <a:ea typeface="ＭＳ Ｐゴシック" charset="0"/>
                  <a:cs typeface="ＭＳ Ｐゴシック" charset="0"/>
                </a:rPr>
                <a:t>O</a:t>
              </a:r>
              <a:r>
                <a:rPr lang="en-US" sz="3200" b="1" kern="1200" dirty="0" smtClean="0">
                  <a:solidFill>
                    <a:srgbClr val="002060"/>
                  </a:solidFill>
                  <a:effectLst>
                    <a:outerShdw blurRad="38100" dist="38100" dir="2700000" algn="tl">
                      <a:srgbClr val="000000">
                        <a:alpha val="43137"/>
                      </a:srgbClr>
                    </a:outerShdw>
                  </a:effectLst>
                  <a:latin typeface="+mn-lt"/>
                  <a:ea typeface="ＭＳ Ｐゴシック" charset="0"/>
                  <a:cs typeface="ＭＳ Ｐゴシック" charset="0"/>
                </a:rPr>
                <a:t>perate</a:t>
              </a:r>
              <a:r>
                <a:rPr lang="en-US" sz="1600" b="1" kern="1200" dirty="0" smtClean="0">
                  <a:solidFill>
                    <a:srgbClr val="002060"/>
                  </a:solidFill>
                  <a:latin typeface="+mn-lt"/>
                  <a:ea typeface="ＭＳ Ｐゴシック" charset="0"/>
                  <a:cs typeface="ＭＳ Ｐゴシック" charset="0"/>
                </a:rPr>
                <a:t> </a:t>
              </a:r>
              <a:r>
                <a:rPr lang="en-US" sz="2400" b="1" kern="1200" dirty="0" smtClean="0">
                  <a:solidFill>
                    <a:srgbClr val="002060"/>
                  </a:solidFill>
                  <a:latin typeface="+mn-lt"/>
                  <a:ea typeface="ＭＳ Ｐゴシック" charset="0"/>
                  <a:cs typeface="ＭＳ Ｐゴシック" charset="0"/>
                </a:rPr>
                <a:t>in an organized, coordinated, transparent way.</a:t>
              </a:r>
              <a:endParaRPr lang="en-US" sz="2400" b="1" kern="1200" dirty="0">
                <a:solidFill>
                  <a:srgbClr val="002060"/>
                </a:solidFill>
                <a:latin typeface="+mn-lt"/>
              </a:endParaRPr>
            </a:p>
          </p:txBody>
        </p:sp>
        <p:sp>
          <p:nvSpPr>
            <p:cNvPr id="14" name="Freeform 13"/>
            <p:cNvSpPr/>
            <p:nvPr/>
          </p:nvSpPr>
          <p:spPr>
            <a:xfrm>
              <a:off x="1912681" y="4087481"/>
              <a:ext cx="662635" cy="827312"/>
            </a:xfrm>
            <a:custGeom>
              <a:avLst/>
              <a:gdLst>
                <a:gd name="connsiteX0" fmla="*/ 0 w 2712501"/>
                <a:gd name="connsiteY0" fmla="*/ 0 h 827312"/>
                <a:gd name="connsiteX1" fmla="*/ 2712501 w 2712501"/>
                <a:gd name="connsiteY1" fmla="*/ 0 h 827312"/>
                <a:gd name="connsiteX2" fmla="*/ 2712501 w 2712501"/>
                <a:gd name="connsiteY2" fmla="*/ 827312 h 827312"/>
                <a:gd name="connsiteX3" fmla="*/ 0 w 2712501"/>
                <a:gd name="connsiteY3" fmla="*/ 827312 h 827312"/>
                <a:gd name="connsiteX4" fmla="*/ 0 w 2712501"/>
                <a:gd name="connsiteY4" fmla="*/ 0 h 82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501" h="827312">
                  <a:moveTo>
                    <a:pt x="0" y="0"/>
                  </a:moveTo>
                  <a:lnTo>
                    <a:pt x="2712501" y="0"/>
                  </a:lnTo>
                  <a:lnTo>
                    <a:pt x="2712501" y="827312"/>
                  </a:lnTo>
                  <a:lnTo>
                    <a:pt x="0" y="827312"/>
                  </a:lnTo>
                  <a:lnTo>
                    <a:pt x="0" y="0"/>
                  </a:lnTo>
                  <a:close/>
                </a:path>
              </a:pathLst>
            </a:custGeom>
            <a:solidFill>
              <a:schemeClr val="bg2">
                <a:lumMod val="50000"/>
              </a:schemeClr>
            </a:solidFill>
            <a:ln>
              <a:solidFill>
                <a:schemeClr val="tx2"/>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17780" tIns="17780" rIns="91440" bIns="17780" numCol="1" spcCol="1270" anchor="ctr" anchorCtr="0">
              <a:noAutofit/>
            </a:bodyPr>
            <a:lstStyle/>
            <a:p>
              <a:pPr lvl="0" algn="ctr" defTabSz="1244600">
                <a:lnSpc>
                  <a:spcPct val="90000"/>
                </a:lnSpc>
                <a:spcBef>
                  <a:spcPct val="0"/>
                </a:spcBef>
                <a:spcAft>
                  <a:spcPct val="35000"/>
                </a:spcAft>
              </a:pPr>
              <a:r>
                <a:rPr lang="en-US" sz="4400" b="1" kern="1200" dirty="0" smtClean="0">
                  <a:solidFill>
                    <a:schemeClr val="tx1">
                      <a:lumMod val="90000"/>
                      <a:lumOff val="10000"/>
                    </a:schemeClr>
                  </a:solidFill>
                  <a:effectLst>
                    <a:outerShdw blurRad="38100" dist="38100" dir="2700000" algn="tl">
                      <a:srgbClr val="000000">
                        <a:alpha val="43137"/>
                      </a:srgbClr>
                    </a:outerShdw>
                  </a:effectLst>
                </a:rPr>
                <a:t>R</a:t>
              </a:r>
              <a:endParaRPr lang="en-US" sz="4400" i="1" kern="1200" dirty="0">
                <a:solidFill>
                  <a:schemeClr val="tx1">
                    <a:lumMod val="90000"/>
                    <a:lumOff val="10000"/>
                  </a:schemeClr>
                </a:solidFill>
              </a:endParaRPr>
            </a:p>
          </p:txBody>
        </p:sp>
        <p:sp>
          <p:nvSpPr>
            <p:cNvPr id="15" name="Freeform 14"/>
            <p:cNvSpPr/>
            <p:nvPr/>
          </p:nvSpPr>
          <p:spPr>
            <a:xfrm>
              <a:off x="2575316" y="4087481"/>
              <a:ext cx="6116501" cy="827312"/>
            </a:xfrm>
            <a:custGeom>
              <a:avLst/>
              <a:gdLst>
                <a:gd name="connsiteX0" fmla="*/ 0 w 3524135"/>
                <a:gd name="connsiteY0" fmla="*/ 0 h 827312"/>
                <a:gd name="connsiteX1" fmla="*/ 3524135 w 3524135"/>
                <a:gd name="connsiteY1" fmla="*/ 0 h 827312"/>
                <a:gd name="connsiteX2" fmla="*/ 3524135 w 3524135"/>
                <a:gd name="connsiteY2" fmla="*/ 827312 h 827312"/>
                <a:gd name="connsiteX3" fmla="*/ 0 w 3524135"/>
                <a:gd name="connsiteY3" fmla="*/ 827312 h 827312"/>
                <a:gd name="connsiteX4" fmla="*/ 0 w 3524135"/>
                <a:gd name="connsiteY4" fmla="*/ 0 h 82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135" h="827312">
                  <a:moveTo>
                    <a:pt x="0" y="0"/>
                  </a:moveTo>
                  <a:lnTo>
                    <a:pt x="3524135" y="0"/>
                  </a:lnTo>
                  <a:lnTo>
                    <a:pt x="3524135" y="827312"/>
                  </a:lnTo>
                  <a:lnTo>
                    <a:pt x="0" y="827312"/>
                  </a:lnTo>
                  <a:lnTo>
                    <a:pt x="0" y="0"/>
                  </a:lnTo>
                  <a:close/>
                </a:path>
              </a:pathLst>
            </a:custGeom>
            <a:solidFill>
              <a:schemeClr val="bg2">
                <a:lumMod val="20000"/>
                <a:lumOff val="80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182880" tIns="54864" rIns="182880" bIns="45720" numCol="1" spcCol="1270" anchor="ctr" anchorCtr="0">
              <a:noAutofit/>
            </a:bodyPr>
            <a:lstStyle/>
            <a:p>
              <a:pPr lvl="0" algn="l" defTabSz="711200">
                <a:lnSpc>
                  <a:spcPct val="90000"/>
                </a:lnSpc>
                <a:spcBef>
                  <a:spcPct val="0"/>
                </a:spcBef>
                <a:spcAft>
                  <a:spcPct val="35000"/>
                </a:spcAft>
              </a:pPr>
              <a:r>
                <a:rPr lang="en-US" sz="3200" b="1" kern="1200" dirty="0" smtClean="0">
                  <a:solidFill>
                    <a:schemeClr val="tx2"/>
                  </a:solidFill>
                  <a:effectLst>
                    <a:outerShdw blurRad="38100" dist="38100" dir="2700000" algn="tl">
                      <a:srgbClr val="000000">
                        <a:alpha val="43137"/>
                      </a:srgbClr>
                    </a:outerShdw>
                  </a:effectLst>
                  <a:latin typeface="+mn-lt"/>
                  <a:ea typeface="ＭＳ Ｐゴシック" charset="0"/>
                  <a:cs typeface="ＭＳ Ｐゴシック" charset="0"/>
                </a:rPr>
                <a:t>R</a:t>
              </a:r>
              <a:r>
                <a:rPr lang="en-US" sz="3200" b="1" kern="1200" dirty="0" smtClean="0">
                  <a:solidFill>
                    <a:srgbClr val="002060"/>
                  </a:solidFill>
                  <a:effectLst>
                    <a:outerShdw blurRad="38100" dist="38100" dir="2700000" algn="tl">
                      <a:srgbClr val="000000">
                        <a:alpha val="43137"/>
                      </a:srgbClr>
                    </a:outerShdw>
                  </a:effectLst>
                  <a:latin typeface="+mn-lt"/>
                  <a:ea typeface="ＭＳ Ｐゴシック" charset="0"/>
                  <a:cs typeface="ＭＳ Ｐゴシック" charset="0"/>
                </a:rPr>
                <a:t>each</a:t>
              </a:r>
              <a:r>
                <a:rPr lang="en-US" sz="1600" b="1" kern="1200" dirty="0" smtClean="0">
                  <a:solidFill>
                    <a:srgbClr val="002060"/>
                  </a:solidFill>
                  <a:latin typeface="+mn-lt"/>
                  <a:ea typeface="ＭＳ Ｐゴシック" charset="0"/>
                  <a:cs typeface="ＭＳ Ｐゴシック" charset="0"/>
                </a:rPr>
                <a:t> </a:t>
              </a:r>
              <a:r>
                <a:rPr lang="en-US" sz="2400" b="1" kern="1200" dirty="0" smtClean="0">
                  <a:solidFill>
                    <a:srgbClr val="002060"/>
                  </a:solidFill>
                  <a:latin typeface="+mn-lt"/>
                  <a:ea typeface="ＭＳ Ｐゴシック" charset="0"/>
                  <a:cs typeface="ＭＳ Ｐゴシック" charset="0"/>
                </a:rPr>
                <a:t>out and engage those who can lend support.</a:t>
              </a:r>
              <a:endParaRPr lang="en-US" sz="2400" b="1" kern="1200" dirty="0">
                <a:solidFill>
                  <a:srgbClr val="002060"/>
                </a:solidFill>
                <a:latin typeface="+mn-lt"/>
              </a:endParaRPr>
            </a:p>
          </p:txBody>
        </p:sp>
        <p:sp>
          <p:nvSpPr>
            <p:cNvPr id="16" name="Freeform 15"/>
            <p:cNvSpPr/>
            <p:nvPr/>
          </p:nvSpPr>
          <p:spPr>
            <a:xfrm>
              <a:off x="1912681" y="5253856"/>
              <a:ext cx="662635" cy="827312"/>
            </a:xfrm>
            <a:custGeom>
              <a:avLst/>
              <a:gdLst>
                <a:gd name="connsiteX0" fmla="*/ 0 w 2712501"/>
                <a:gd name="connsiteY0" fmla="*/ 0 h 827312"/>
                <a:gd name="connsiteX1" fmla="*/ 2712501 w 2712501"/>
                <a:gd name="connsiteY1" fmla="*/ 0 h 827312"/>
                <a:gd name="connsiteX2" fmla="*/ 2712501 w 2712501"/>
                <a:gd name="connsiteY2" fmla="*/ 827312 h 827312"/>
                <a:gd name="connsiteX3" fmla="*/ 0 w 2712501"/>
                <a:gd name="connsiteY3" fmla="*/ 827312 h 827312"/>
                <a:gd name="connsiteX4" fmla="*/ 0 w 2712501"/>
                <a:gd name="connsiteY4" fmla="*/ 0 h 82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501" h="827312">
                  <a:moveTo>
                    <a:pt x="0" y="0"/>
                  </a:moveTo>
                  <a:lnTo>
                    <a:pt x="2712501" y="0"/>
                  </a:lnTo>
                  <a:lnTo>
                    <a:pt x="2712501" y="827312"/>
                  </a:lnTo>
                  <a:lnTo>
                    <a:pt x="0" y="827312"/>
                  </a:lnTo>
                  <a:lnTo>
                    <a:pt x="0" y="0"/>
                  </a:lnTo>
                  <a:close/>
                </a:path>
              </a:pathLst>
            </a:custGeom>
            <a:solidFill>
              <a:schemeClr val="bg2">
                <a:lumMod val="50000"/>
              </a:schemeClr>
            </a:solidFill>
            <a:ln>
              <a:solidFill>
                <a:schemeClr val="tx2"/>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17780" tIns="17780" rIns="91440" bIns="17780" numCol="1" spcCol="1270" anchor="ctr" anchorCtr="0">
              <a:noAutofit/>
            </a:bodyPr>
            <a:lstStyle/>
            <a:p>
              <a:pPr lvl="0" algn="ctr" defTabSz="1244600">
                <a:lnSpc>
                  <a:spcPct val="90000"/>
                </a:lnSpc>
                <a:spcBef>
                  <a:spcPct val="0"/>
                </a:spcBef>
                <a:spcAft>
                  <a:spcPct val="35000"/>
                </a:spcAft>
              </a:pPr>
              <a:r>
                <a:rPr lang="en-US" sz="4800" b="1" kern="1200" dirty="0" smtClean="0">
                  <a:solidFill>
                    <a:schemeClr val="tx1">
                      <a:lumMod val="90000"/>
                      <a:lumOff val="10000"/>
                    </a:schemeClr>
                  </a:solidFill>
                  <a:effectLst>
                    <a:outerShdw blurRad="38100" dist="38100" dir="2700000" algn="tl">
                      <a:srgbClr val="000000">
                        <a:alpha val="43137"/>
                      </a:srgbClr>
                    </a:outerShdw>
                  </a:effectLst>
                </a:rPr>
                <a:t>E</a:t>
              </a:r>
              <a:endParaRPr lang="en-US" sz="4800" i="1" kern="1200" dirty="0">
                <a:solidFill>
                  <a:schemeClr val="tx1">
                    <a:lumMod val="90000"/>
                    <a:lumOff val="10000"/>
                  </a:schemeClr>
                </a:solidFill>
              </a:endParaRPr>
            </a:p>
          </p:txBody>
        </p:sp>
        <p:sp>
          <p:nvSpPr>
            <p:cNvPr id="17" name="Freeform 16"/>
            <p:cNvSpPr/>
            <p:nvPr/>
          </p:nvSpPr>
          <p:spPr>
            <a:xfrm>
              <a:off x="2575316" y="5253856"/>
              <a:ext cx="6106465" cy="827312"/>
            </a:xfrm>
            <a:custGeom>
              <a:avLst/>
              <a:gdLst>
                <a:gd name="connsiteX0" fmla="*/ 0 w 3514099"/>
                <a:gd name="connsiteY0" fmla="*/ 0 h 827312"/>
                <a:gd name="connsiteX1" fmla="*/ 3514099 w 3514099"/>
                <a:gd name="connsiteY1" fmla="*/ 0 h 827312"/>
                <a:gd name="connsiteX2" fmla="*/ 3514099 w 3514099"/>
                <a:gd name="connsiteY2" fmla="*/ 827312 h 827312"/>
                <a:gd name="connsiteX3" fmla="*/ 0 w 3514099"/>
                <a:gd name="connsiteY3" fmla="*/ 827312 h 827312"/>
                <a:gd name="connsiteX4" fmla="*/ 0 w 3514099"/>
                <a:gd name="connsiteY4" fmla="*/ 0 h 82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099" h="827312">
                  <a:moveTo>
                    <a:pt x="0" y="0"/>
                  </a:moveTo>
                  <a:lnTo>
                    <a:pt x="3514099" y="0"/>
                  </a:lnTo>
                  <a:lnTo>
                    <a:pt x="3514099" y="827312"/>
                  </a:lnTo>
                  <a:lnTo>
                    <a:pt x="0" y="827312"/>
                  </a:lnTo>
                  <a:lnTo>
                    <a:pt x="0" y="0"/>
                  </a:lnTo>
                  <a:close/>
                </a:path>
              </a:pathLst>
            </a:custGeom>
            <a:solidFill>
              <a:schemeClr val="bg2">
                <a:lumMod val="20000"/>
                <a:lumOff val="80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182880" tIns="54864" rIns="182880" bIns="45720" numCol="1" spcCol="1270" anchor="ctr" anchorCtr="0">
              <a:noAutofit/>
            </a:bodyPr>
            <a:lstStyle/>
            <a:p>
              <a:pPr lvl="0" algn="l" defTabSz="711200">
                <a:lnSpc>
                  <a:spcPct val="90000"/>
                </a:lnSpc>
                <a:spcBef>
                  <a:spcPct val="0"/>
                </a:spcBef>
                <a:spcAft>
                  <a:spcPct val="35000"/>
                </a:spcAft>
              </a:pPr>
              <a:r>
                <a:rPr lang="en-US" sz="3200" b="1" kern="1200" dirty="0" smtClean="0">
                  <a:solidFill>
                    <a:schemeClr val="tx2"/>
                  </a:solidFill>
                  <a:effectLst>
                    <a:outerShdw blurRad="38100" dist="38100" dir="2700000" algn="tl">
                      <a:srgbClr val="000000">
                        <a:alpha val="43137"/>
                      </a:srgbClr>
                    </a:outerShdw>
                  </a:effectLst>
                  <a:latin typeface="+mn-lt"/>
                  <a:ea typeface="ＭＳ Ｐゴシック" charset="0"/>
                  <a:cs typeface="ＭＳ Ｐゴシック" charset="0"/>
                </a:rPr>
                <a:t>E</a:t>
              </a:r>
              <a:r>
                <a:rPr lang="en-US" sz="3200" b="1" kern="1200" dirty="0" smtClean="0">
                  <a:solidFill>
                    <a:srgbClr val="002060"/>
                  </a:solidFill>
                  <a:effectLst>
                    <a:outerShdw blurRad="38100" dist="38100" dir="2700000" algn="tl">
                      <a:srgbClr val="000000">
                        <a:alpha val="43137"/>
                      </a:srgbClr>
                    </a:outerShdw>
                  </a:effectLst>
                  <a:latin typeface="+mn-lt"/>
                  <a:ea typeface="ＭＳ Ｐゴシック" charset="0"/>
                  <a:cs typeface="ＭＳ Ｐゴシック" charset="0"/>
                </a:rPr>
                <a:t>ngage</a:t>
              </a:r>
              <a:r>
                <a:rPr lang="en-US" sz="1600" b="1" kern="1200" dirty="0" smtClean="0">
                  <a:solidFill>
                    <a:srgbClr val="002060"/>
                  </a:solidFill>
                  <a:latin typeface="+mn-lt"/>
                  <a:ea typeface="ＭＳ Ｐゴシック" charset="0"/>
                  <a:cs typeface="ＭＳ Ｐゴシック" charset="0"/>
                </a:rPr>
                <a:t> </a:t>
              </a:r>
              <a:r>
                <a:rPr lang="en-US" sz="2400" b="1" kern="1200" dirty="0" smtClean="0">
                  <a:solidFill>
                    <a:srgbClr val="002060"/>
                  </a:solidFill>
                  <a:latin typeface="+mn-lt"/>
                  <a:ea typeface="ＭＳ Ｐゴシック" charset="0"/>
                  <a:cs typeface="ＭＳ Ｐゴシック" charset="0"/>
                </a:rPr>
                <a:t>with parents and other constituents early and often</a:t>
              </a:r>
              <a:endParaRPr lang="en-US" sz="2400" b="1" kern="1200" dirty="0">
                <a:solidFill>
                  <a:srgbClr val="002060"/>
                </a:solidFill>
                <a:latin typeface="+mn-lt"/>
              </a:endParaRPr>
            </a:p>
          </p:txBody>
        </p:sp>
      </p:grpSp>
      <p:sp>
        <p:nvSpPr>
          <p:cNvPr id="2" name="Rectangle 1"/>
          <p:cNvSpPr/>
          <p:nvPr/>
        </p:nvSpPr>
        <p:spPr>
          <a:xfrm>
            <a:off x="1817281" y="381000"/>
            <a:ext cx="7086600" cy="769441"/>
          </a:xfrm>
          <a:prstGeom prst="rect">
            <a:avLst/>
          </a:prstGeom>
        </p:spPr>
        <p:txBody>
          <a:bodyPr wrap="square">
            <a:spAutoFit/>
          </a:bodyPr>
          <a:lstStyle/>
          <a:p>
            <a:pPr algn="ctr"/>
            <a:r>
              <a:rPr lang="en-US" sz="4400" b="1" kern="0" dirty="0" smtClean="0">
                <a:solidFill>
                  <a:srgbClr val="800000"/>
                </a:solidFill>
                <a:effectLst>
                  <a:outerShdw blurRad="38100" dist="38100" dir="2700000" algn="tl">
                    <a:srgbClr val="000000">
                      <a:alpha val="43137"/>
                    </a:srgbClr>
                  </a:outerShdw>
                </a:effectLst>
                <a:latin typeface="Calibri" pitchFamily="34" charset="0"/>
                <a:ea typeface="MS PGothic" pitchFamily="34" charset="-128"/>
              </a:rPr>
              <a:t>Communication Priorities</a:t>
            </a:r>
            <a:endParaRPr lang="en-US" sz="4400" dirty="0">
              <a:solidFill>
                <a:srgbClr val="000066"/>
              </a:solidFill>
              <a:effectLst>
                <a:outerShdw blurRad="38100" dist="38100" dir="2700000" algn="tl">
                  <a:srgbClr val="000000">
                    <a:alpha val="43137"/>
                  </a:srgbClr>
                </a:outerShdw>
              </a:effectLst>
            </a:endParaRPr>
          </a:p>
        </p:txBody>
      </p:sp>
      <p:sp>
        <p:nvSpPr>
          <p:cNvPr id="19" name="TextBox 18"/>
          <p:cNvSpPr txBox="1"/>
          <p:nvPr/>
        </p:nvSpPr>
        <p:spPr>
          <a:xfrm>
            <a:off x="1676400" y="6400800"/>
            <a:ext cx="5562600" cy="276999"/>
          </a:xfrm>
          <a:prstGeom prst="rect">
            <a:avLst/>
          </a:prstGeom>
          <a:noFill/>
        </p:spPr>
        <p:txBody>
          <a:bodyPr wrap="square" rtlCol="0">
            <a:spAutoFit/>
          </a:bodyPr>
          <a:lstStyle/>
          <a:p>
            <a:r>
              <a:rPr lang="en-US" sz="1200" dirty="0" smtClean="0"/>
              <a:t>Council of Chief State School Officers (CCSSO) August 2013 Meeting</a:t>
            </a:r>
            <a:endParaRPr lang="en-US" sz="1200" dirty="0"/>
          </a:p>
        </p:txBody>
      </p:sp>
    </p:spTree>
    <p:extLst>
      <p:ext uri="{BB962C8B-B14F-4D97-AF65-F5344CB8AC3E}">
        <p14:creationId xmlns:p14="http://schemas.microsoft.com/office/powerpoint/2010/main" val="3635541363"/>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extLst>
              <p:ext uri="{D42A27DB-BD31-4B8C-83A1-F6EECF244321}">
                <p14:modId xmlns:p14="http://schemas.microsoft.com/office/powerpoint/2010/main" val="2319828132"/>
              </p:ext>
            </p:ext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1041" name="think-cell Slide" r:id="rId29" imgW="360" imgH="360" progId="">
                  <p:embed/>
                </p:oleObj>
              </mc:Choice>
              <mc:Fallback>
                <p:oleObj name="think-cell Slide" r:id="rId29" imgW="360" imgH="360" progId="">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0" y="0"/>
                        <a:ext cx="161984" cy="1619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 name="Freeform 52"/>
          <p:cNvSpPr>
            <a:spLocks/>
          </p:cNvSpPr>
          <p:nvPr>
            <p:custDataLst>
              <p:tags r:id="rId3"/>
            </p:custDataLst>
          </p:nvPr>
        </p:nvSpPr>
        <p:spPr>
          <a:xfrm flipH="1">
            <a:off x="3200400" y="4191000"/>
            <a:ext cx="63985" cy="1140171"/>
          </a:xfrm>
          <a:custGeom>
            <a:avLst/>
            <a:gdLst>
              <a:gd name="connsiteX0" fmla="*/ 0 w 1095375"/>
              <a:gd name="connsiteY0" fmla="*/ 1571625 h 1571625"/>
              <a:gd name="connsiteX1" fmla="*/ 0 w 1095375"/>
              <a:gd name="connsiteY1" fmla="*/ 1285875 h 1571625"/>
              <a:gd name="connsiteX2" fmla="*/ 1095375 w 1095375"/>
              <a:gd name="connsiteY2" fmla="*/ 1285875 h 1571625"/>
              <a:gd name="connsiteX3" fmla="*/ 1095375 w 1095375"/>
              <a:gd name="connsiteY3" fmla="*/ 0 h 1571625"/>
              <a:gd name="connsiteX0" fmla="*/ 0 w 1095375"/>
              <a:gd name="connsiteY0" fmla="*/ 1571625 h 1571625"/>
              <a:gd name="connsiteX1" fmla="*/ 1095375 w 1095375"/>
              <a:gd name="connsiteY1" fmla="*/ 1285875 h 1571625"/>
              <a:gd name="connsiteX2" fmla="*/ 1095375 w 1095375"/>
              <a:gd name="connsiteY2" fmla="*/ 0 h 1571625"/>
              <a:gd name="connsiteX0" fmla="*/ 0 w 0"/>
              <a:gd name="connsiteY0" fmla="*/ 1285875 h 1285875"/>
              <a:gd name="connsiteX1" fmla="*/ 0 w 0"/>
              <a:gd name="connsiteY1" fmla="*/ 0 h 1285875"/>
            </a:gdLst>
            <a:ahLst/>
            <a:cxnLst>
              <a:cxn ang="0">
                <a:pos x="connsiteX0" y="connsiteY0"/>
              </a:cxn>
              <a:cxn ang="0">
                <a:pos x="connsiteX1" y="connsiteY1"/>
              </a:cxn>
            </a:cxnLst>
            <a:rect l="l" t="t" r="r" b="b"/>
            <a:pathLst>
              <a:path h="1285875">
                <a:moveTo>
                  <a:pt x="0" y="1285875"/>
                </a:moveTo>
                <a:lnTo>
                  <a:pt x="0" y="0"/>
                </a:lnTo>
              </a:path>
            </a:pathLst>
          </a:custGeom>
          <a:ln w="19050">
            <a:solidFill>
              <a:srgbClr val="0098C8"/>
            </a:solidFill>
            <a:headEnd type="none" w="med" len="med"/>
            <a:tailEnd type="oval" w="med" len="med"/>
          </a:ln>
        </p:spPr>
        <p:style>
          <a:lnRef idx="1">
            <a:schemeClr val="accent1"/>
          </a:lnRef>
          <a:fillRef idx="0">
            <a:schemeClr val="accent1"/>
          </a:fillRef>
          <a:effectRef idx="0">
            <a:schemeClr val="accent1"/>
          </a:effectRef>
          <a:fontRef idx="minor">
            <a:schemeClr val="tx1"/>
          </a:fontRef>
        </p:style>
        <p:txBody>
          <a:bodyPr lIns="93276" tIns="46638" rIns="93276" bIns="46638" rtlCol="0" anchor="ctr"/>
          <a:lstStyle/>
          <a:p>
            <a:pPr algn="ctr" defTabSz="914400" fontAlgn="base">
              <a:spcBef>
                <a:spcPct val="0"/>
              </a:spcBef>
              <a:spcAft>
                <a:spcPct val="0"/>
              </a:spcAft>
            </a:pPr>
            <a:endParaRPr lang="en-US" sz="1200" dirty="0">
              <a:solidFill>
                <a:srgbClr val="000000"/>
              </a:solidFill>
            </a:endParaRPr>
          </a:p>
        </p:txBody>
      </p:sp>
      <p:cxnSp>
        <p:nvCxnSpPr>
          <p:cNvPr id="32" name="Straight Connector 31"/>
          <p:cNvCxnSpPr>
            <a:cxnSpLocks/>
          </p:cNvCxnSpPr>
          <p:nvPr>
            <p:custDataLst>
              <p:tags r:id="rId4"/>
            </p:custDataLst>
          </p:nvPr>
        </p:nvCxnSpPr>
        <p:spPr>
          <a:xfrm>
            <a:off x="6096000" y="3124200"/>
            <a:ext cx="0" cy="2215341"/>
          </a:xfrm>
          <a:prstGeom prst="line">
            <a:avLst/>
          </a:prstGeom>
          <a:ln w="19050">
            <a:solidFill>
              <a:srgbClr val="0098C8"/>
            </a:solidFill>
            <a:headEnd type="oval" w="med" len="med"/>
          </a:ln>
        </p:spPr>
        <p:style>
          <a:lnRef idx="1">
            <a:schemeClr val="accent1"/>
          </a:lnRef>
          <a:fillRef idx="0">
            <a:schemeClr val="accent1"/>
          </a:fillRef>
          <a:effectRef idx="0">
            <a:schemeClr val="accent1"/>
          </a:effectRef>
          <a:fontRef idx="minor">
            <a:schemeClr val="tx1"/>
          </a:fontRef>
        </p:style>
      </p:cxnSp>
      <p:sp>
        <p:nvSpPr>
          <p:cNvPr id="37" name="Freeform 4"/>
          <p:cNvSpPr>
            <a:spLocks/>
          </p:cNvSpPr>
          <p:nvPr>
            <p:custDataLst>
              <p:tags r:id="rId5"/>
            </p:custDataLst>
          </p:nvPr>
        </p:nvSpPr>
        <p:spPr bwMode="auto">
          <a:xfrm>
            <a:off x="5299701" y="2392366"/>
            <a:ext cx="858820" cy="992903"/>
          </a:xfrm>
          <a:custGeom>
            <a:avLst/>
            <a:gdLst>
              <a:gd name="T0" fmla="*/ 434 w 435"/>
              <a:gd name="T1" fmla="*/ 221 h 222"/>
              <a:gd name="T2" fmla="*/ 434 w 435"/>
              <a:gd name="T3" fmla="*/ 0 h 222"/>
              <a:gd name="T4" fmla="*/ 0 w 435"/>
              <a:gd name="T5" fmla="*/ 81 h 222"/>
              <a:gd name="T6" fmla="*/ 0 w 435"/>
              <a:gd name="T7" fmla="*/ 221 h 222"/>
            </a:gdLst>
            <a:ahLst/>
            <a:cxnLst>
              <a:cxn ang="0">
                <a:pos x="T0" y="T1"/>
              </a:cxn>
              <a:cxn ang="0">
                <a:pos x="T2" y="T3"/>
              </a:cxn>
              <a:cxn ang="0">
                <a:pos x="T4" y="T5"/>
              </a:cxn>
              <a:cxn ang="0">
                <a:pos x="T6" y="T7"/>
              </a:cxn>
            </a:cxnLst>
            <a:rect l="0" t="0" r="r" b="b"/>
            <a:pathLst>
              <a:path w="435" h="222">
                <a:moveTo>
                  <a:pt x="434" y="221"/>
                </a:moveTo>
                <a:lnTo>
                  <a:pt x="434" y="0"/>
                </a:lnTo>
                <a:lnTo>
                  <a:pt x="0" y="81"/>
                </a:lnTo>
                <a:lnTo>
                  <a:pt x="0" y="221"/>
                </a:lnTo>
              </a:path>
            </a:pathLst>
          </a:custGeom>
          <a:gradFill rotWithShape="0">
            <a:gsLst>
              <a:gs pos="0">
                <a:srgbClr val="91B0FF">
                  <a:gamma/>
                  <a:shade val="69804"/>
                  <a:invGamma/>
                </a:srgbClr>
              </a:gs>
              <a:gs pos="100000">
                <a:srgbClr val="91B0FF"/>
              </a:gs>
            </a:gsLst>
            <a:lin ang="0" scaled="1"/>
          </a:gradFill>
          <a:ln>
            <a:noFill/>
          </a:ln>
          <a:effectLst/>
          <a:extLst/>
        </p:spPr>
        <p:txBody>
          <a:bodyPr lIns="93276" tIns="46638" rIns="93276" bIns="46638"/>
          <a:lstStyle/>
          <a:p>
            <a:pPr defTabSz="932764">
              <a:defRPr/>
            </a:pPr>
            <a:endParaRPr lang="en-US" kern="0" dirty="0">
              <a:solidFill>
                <a:sysClr val="windowText" lastClr="000000"/>
              </a:solidFill>
            </a:endParaRPr>
          </a:p>
        </p:txBody>
      </p:sp>
      <p:sp>
        <p:nvSpPr>
          <p:cNvPr id="38" name="Freeform 5"/>
          <p:cNvSpPr>
            <a:spLocks/>
          </p:cNvSpPr>
          <p:nvPr>
            <p:custDataLst>
              <p:tags r:id="rId6"/>
            </p:custDataLst>
          </p:nvPr>
        </p:nvSpPr>
        <p:spPr bwMode="auto">
          <a:xfrm>
            <a:off x="2432184" y="3364607"/>
            <a:ext cx="858820" cy="992903"/>
          </a:xfrm>
          <a:custGeom>
            <a:avLst/>
            <a:gdLst>
              <a:gd name="T0" fmla="*/ 434 w 435"/>
              <a:gd name="T1" fmla="*/ 221 h 222"/>
              <a:gd name="T2" fmla="*/ 434 w 435"/>
              <a:gd name="T3" fmla="*/ 0 h 222"/>
              <a:gd name="T4" fmla="*/ 0 w 435"/>
              <a:gd name="T5" fmla="*/ 81 h 222"/>
              <a:gd name="T6" fmla="*/ 0 w 435"/>
              <a:gd name="T7" fmla="*/ 221 h 222"/>
            </a:gdLst>
            <a:ahLst/>
            <a:cxnLst>
              <a:cxn ang="0">
                <a:pos x="T0" y="T1"/>
              </a:cxn>
              <a:cxn ang="0">
                <a:pos x="T2" y="T3"/>
              </a:cxn>
              <a:cxn ang="0">
                <a:pos x="T4" y="T5"/>
              </a:cxn>
              <a:cxn ang="0">
                <a:pos x="T6" y="T7"/>
              </a:cxn>
            </a:cxnLst>
            <a:rect l="0" t="0" r="r" b="b"/>
            <a:pathLst>
              <a:path w="435" h="222">
                <a:moveTo>
                  <a:pt x="434" y="221"/>
                </a:moveTo>
                <a:lnTo>
                  <a:pt x="434" y="0"/>
                </a:lnTo>
                <a:lnTo>
                  <a:pt x="0" y="81"/>
                </a:lnTo>
                <a:lnTo>
                  <a:pt x="0" y="221"/>
                </a:lnTo>
              </a:path>
            </a:pathLst>
          </a:custGeom>
          <a:gradFill rotWithShape="0">
            <a:gsLst>
              <a:gs pos="0">
                <a:srgbClr val="91B0FF">
                  <a:gamma/>
                  <a:shade val="69804"/>
                  <a:invGamma/>
                </a:srgbClr>
              </a:gs>
              <a:gs pos="100000">
                <a:srgbClr val="91B0FF"/>
              </a:gs>
            </a:gsLst>
            <a:lin ang="0" scaled="1"/>
          </a:gradFill>
          <a:ln>
            <a:noFill/>
          </a:ln>
          <a:effectLst/>
          <a:extLst/>
        </p:spPr>
        <p:txBody>
          <a:bodyPr lIns="93276" tIns="46638" rIns="93276" bIns="46638"/>
          <a:lstStyle/>
          <a:p>
            <a:pPr defTabSz="932764">
              <a:defRPr/>
            </a:pPr>
            <a:endParaRPr lang="en-US" kern="0" dirty="0">
              <a:solidFill>
                <a:sysClr val="windowText" lastClr="000000"/>
              </a:solidFill>
            </a:endParaRPr>
          </a:p>
        </p:txBody>
      </p:sp>
      <p:sp>
        <p:nvSpPr>
          <p:cNvPr id="40" name="Freeform 6"/>
          <p:cNvSpPr>
            <a:spLocks/>
          </p:cNvSpPr>
          <p:nvPr>
            <p:custDataLst>
              <p:tags r:id="rId7"/>
            </p:custDataLst>
          </p:nvPr>
        </p:nvSpPr>
        <p:spPr bwMode="auto">
          <a:xfrm>
            <a:off x="2" y="4357509"/>
            <a:ext cx="454331" cy="782997"/>
          </a:xfrm>
          <a:custGeom>
            <a:avLst/>
            <a:gdLst>
              <a:gd name="T0" fmla="*/ 434 w 435"/>
              <a:gd name="T1" fmla="*/ 221 h 222"/>
              <a:gd name="T2" fmla="*/ 434 w 435"/>
              <a:gd name="T3" fmla="*/ 0 h 222"/>
              <a:gd name="T4" fmla="*/ 0 w 435"/>
              <a:gd name="T5" fmla="*/ 81 h 222"/>
              <a:gd name="T6" fmla="*/ 0 w 435"/>
              <a:gd name="T7" fmla="*/ 221 h 222"/>
            </a:gdLst>
            <a:ahLst/>
            <a:cxnLst>
              <a:cxn ang="0">
                <a:pos x="T0" y="T1"/>
              </a:cxn>
              <a:cxn ang="0">
                <a:pos x="T2" y="T3"/>
              </a:cxn>
              <a:cxn ang="0">
                <a:pos x="T4" y="T5"/>
              </a:cxn>
              <a:cxn ang="0">
                <a:pos x="T6" y="T7"/>
              </a:cxn>
            </a:cxnLst>
            <a:rect l="0" t="0" r="r" b="b"/>
            <a:pathLst>
              <a:path w="435" h="222">
                <a:moveTo>
                  <a:pt x="434" y="221"/>
                </a:moveTo>
                <a:lnTo>
                  <a:pt x="434" y="0"/>
                </a:lnTo>
                <a:lnTo>
                  <a:pt x="0" y="81"/>
                </a:lnTo>
                <a:lnTo>
                  <a:pt x="0" y="221"/>
                </a:lnTo>
              </a:path>
            </a:pathLst>
          </a:custGeom>
          <a:gradFill rotWithShape="0">
            <a:gsLst>
              <a:gs pos="0">
                <a:srgbClr val="91B0FF">
                  <a:gamma/>
                  <a:shade val="69804"/>
                  <a:invGamma/>
                </a:srgbClr>
              </a:gs>
              <a:gs pos="100000">
                <a:srgbClr val="91B0FF"/>
              </a:gs>
            </a:gsLst>
            <a:lin ang="0" scaled="1"/>
          </a:gradFill>
          <a:ln>
            <a:noFill/>
          </a:ln>
          <a:effectLst/>
          <a:extLst/>
        </p:spPr>
        <p:txBody>
          <a:bodyPr lIns="93276" tIns="46638" rIns="93276" bIns="46638"/>
          <a:lstStyle/>
          <a:p>
            <a:pPr defTabSz="932764">
              <a:defRPr/>
            </a:pPr>
            <a:endParaRPr lang="en-US" kern="0" dirty="0">
              <a:solidFill>
                <a:sysClr val="windowText" lastClr="000000"/>
              </a:solidFill>
            </a:endParaRPr>
          </a:p>
        </p:txBody>
      </p:sp>
      <p:sp>
        <p:nvSpPr>
          <p:cNvPr id="2" name="Title 1"/>
          <p:cNvSpPr>
            <a:spLocks noGrp="1"/>
          </p:cNvSpPr>
          <p:nvPr>
            <p:ph type="title"/>
            <p:custDataLst>
              <p:tags r:id="rId8"/>
            </p:custDataLst>
          </p:nvPr>
        </p:nvSpPr>
        <p:spPr>
          <a:xfrm>
            <a:off x="838200" y="0"/>
            <a:ext cx="7924799" cy="147732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lgn="r"/>
            <a:r>
              <a:rPr lang="en-US" sz="2400" b="1" i="1" dirty="0"/>
              <a:t>Education has never been stagnant; the </a:t>
            </a:r>
            <a:r>
              <a:rPr lang="en-US" sz="2400" b="1" i="1" dirty="0" smtClean="0"/>
              <a:t/>
            </a:r>
            <a:br>
              <a:rPr lang="en-US" sz="2400" b="1" i="1" dirty="0" smtClean="0"/>
            </a:br>
            <a:r>
              <a:rPr lang="en-US" sz="2400" b="1" i="1" dirty="0" smtClean="0"/>
              <a:t>Common </a:t>
            </a:r>
            <a:r>
              <a:rPr lang="en-US" sz="2400" b="1" i="1" dirty="0"/>
              <a:t>Core and </a:t>
            </a:r>
            <a:r>
              <a:rPr lang="en-US" sz="2400" b="1" i="1" dirty="0" smtClean="0"/>
              <a:t>Smarter Balanced Assessments </a:t>
            </a:r>
            <a:br>
              <a:rPr lang="en-US" sz="2400" b="1" i="1" dirty="0" smtClean="0"/>
            </a:br>
            <a:r>
              <a:rPr lang="en-US" sz="2400" b="1" i="1" dirty="0" smtClean="0"/>
              <a:t>are part of ongoing, important progressions.  </a:t>
            </a:r>
            <a:br>
              <a:rPr lang="en-US" sz="2400" b="1" i="1" dirty="0" smtClean="0"/>
            </a:br>
            <a:r>
              <a:rPr lang="en-US" sz="2400" b="1" i="1" dirty="0" smtClean="0"/>
              <a:t> </a:t>
            </a:r>
            <a:endParaRPr lang="en-US" sz="2400" b="1" i="1" dirty="0"/>
          </a:p>
        </p:txBody>
      </p:sp>
      <p:sp>
        <p:nvSpPr>
          <p:cNvPr id="74" name="Rectangle 3"/>
          <p:cNvSpPr txBox="1">
            <a:spLocks/>
          </p:cNvSpPr>
          <p:nvPr>
            <p:custDataLst>
              <p:tags r:id="rId9"/>
            </p:custDataLst>
          </p:nvPr>
        </p:nvSpPr>
        <p:spPr>
          <a:xfrm>
            <a:off x="227167" y="6600881"/>
            <a:ext cx="8464676" cy="257119"/>
          </a:xfrm>
          <a:prstGeom prst="round2DiagRect">
            <a:avLst/>
          </a:prstGeom>
          <a:solidFill>
            <a:schemeClr val="bg2">
              <a:lumMod val="50000"/>
            </a:schemeClr>
          </a:solidFill>
          <a:ln w="19050">
            <a:solidFill>
              <a:schemeClr val="accent4"/>
            </a:solidFill>
            <a:miter lim="800000"/>
            <a:headEnd/>
            <a:tailEnd/>
          </a:ln>
          <a:effectLst>
            <a:outerShdw blurRad="76200" dir="13500000" sy="23000" kx="1200000" algn="br" rotWithShape="0">
              <a:prstClr val="black">
                <a:alpha val="20000"/>
              </a:prstClr>
            </a:outerShdw>
          </a:effectLst>
          <a:extLst/>
        </p:spPr>
        <p:txBody>
          <a:bodyPr vert="horz" wrap="square" lIns="46638" tIns="46638" rIns="46638" bIns="46638" numCol="1" anchor="ctr" anchorCtr="0" compatLnSpc="1">
            <a:prstTxWarp prst="textNoShape">
              <a:avLst/>
            </a:prstTxWarp>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lvl="1" indent="0" algn="ctr" fontAlgn="base">
              <a:spcBef>
                <a:spcPct val="0"/>
              </a:spcBef>
              <a:spcAft>
                <a:spcPct val="0"/>
              </a:spcAft>
              <a:buClr>
                <a:srgbClr val="18577E"/>
              </a:buClr>
              <a:buFont typeface="Arial" charset="0"/>
              <a:buNone/>
            </a:pPr>
            <a:r>
              <a:rPr lang="en-US" sz="1200" b="1" dirty="0">
                <a:solidFill>
                  <a:srgbClr val="FFFFFF"/>
                </a:solidFill>
              </a:rPr>
              <a:t>At each inflection point people have been nervous, but each time it has been the right </a:t>
            </a:r>
            <a:r>
              <a:rPr lang="en-US" sz="1200" b="1" dirty="0" smtClean="0">
                <a:solidFill>
                  <a:srgbClr val="FFFFFF"/>
                </a:solidFill>
              </a:rPr>
              <a:t>action </a:t>
            </a:r>
            <a:r>
              <a:rPr lang="en-US" sz="1200" b="1" dirty="0">
                <a:solidFill>
                  <a:srgbClr val="FFFFFF"/>
                </a:solidFill>
              </a:rPr>
              <a:t>to move forward.</a:t>
            </a:r>
          </a:p>
        </p:txBody>
      </p:sp>
      <p:sp>
        <p:nvSpPr>
          <p:cNvPr id="146" name="Rectangle 286"/>
          <p:cNvSpPr txBox="1">
            <a:spLocks noChangeArrowheads="1"/>
          </p:cNvSpPr>
          <p:nvPr>
            <p:custDataLst>
              <p:tags r:id="rId10"/>
            </p:custDataLst>
          </p:nvPr>
        </p:nvSpPr>
        <p:spPr bwMode="auto">
          <a:xfrm>
            <a:off x="7162800" y="1143000"/>
            <a:ext cx="137736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lgn="ctr">
              <a:buClr>
                <a:srgbClr val="18577E"/>
              </a:buClr>
            </a:pPr>
            <a:r>
              <a:rPr lang="en-US" sz="2800" b="1" dirty="0">
                <a:solidFill>
                  <a:schemeClr val="tx1">
                    <a:lumMod val="75000"/>
                  </a:schemeClr>
                </a:solidFill>
              </a:rPr>
              <a:t>Now</a:t>
            </a:r>
          </a:p>
        </p:txBody>
      </p:sp>
      <p:sp>
        <p:nvSpPr>
          <p:cNvPr id="58" name="Rectangle 286"/>
          <p:cNvSpPr txBox="1">
            <a:spLocks noChangeArrowheads="1"/>
          </p:cNvSpPr>
          <p:nvPr>
            <p:custDataLst>
              <p:tags r:id="rId11"/>
            </p:custDataLst>
          </p:nvPr>
        </p:nvSpPr>
        <p:spPr bwMode="auto">
          <a:xfrm>
            <a:off x="3352800" y="2515928"/>
            <a:ext cx="2485546"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buClr>
                <a:srgbClr val="18577E"/>
              </a:buClr>
            </a:pPr>
            <a:r>
              <a:rPr lang="en-US" sz="2400" b="1" i="1" dirty="0">
                <a:solidFill>
                  <a:srgbClr val="000066"/>
                </a:solidFill>
              </a:rPr>
              <a:t>“Proficiency”</a:t>
            </a:r>
          </a:p>
          <a:p>
            <a:pPr>
              <a:buClr>
                <a:srgbClr val="18577E"/>
              </a:buClr>
              <a:buSzPct val="100000"/>
            </a:pPr>
            <a:endParaRPr lang="en-US" sz="1800" b="1" dirty="0" smtClean="0">
              <a:solidFill>
                <a:srgbClr val="000066"/>
              </a:solidFill>
            </a:endParaRPr>
          </a:p>
          <a:p>
            <a:pPr>
              <a:buClr>
                <a:srgbClr val="18577E"/>
              </a:buClr>
              <a:buSzPct val="100000"/>
            </a:pPr>
            <a:endParaRPr lang="en-US" sz="1800" b="1" dirty="0">
              <a:solidFill>
                <a:srgbClr val="000066"/>
              </a:solidFill>
            </a:endParaRPr>
          </a:p>
          <a:p>
            <a:pPr>
              <a:buClr>
                <a:srgbClr val="18577E"/>
              </a:buClr>
              <a:buSzPct val="100000"/>
            </a:pPr>
            <a:r>
              <a:rPr lang="en-US" sz="1800" b="1" dirty="0" smtClean="0">
                <a:solidFill>
                  <a:srgbClr val="000066"/>
                </a:solidFill>
              </a:rPr>
              <a:t>Boost </a:t>
            </a:r>
            <a:r>
              <a:rPr lang="en-US" sz="1800" b="1" dirty="0">
                <a:solidFill>
                  <a:srgbClr val="000066"/>
                </a:solidFill>
              </a:rPr>
              <a:t>every child to proficiency in reading and math and start gathering the data to understand student progress</a:t>
            </a:r>
          </a:p>
        </p:txBody>
      </p:sp>
      <p:sp>
        <p:nvSpPr>
          <p:cNvPr id="144" name="Rectangle 286"/>
          <p:cNvSpPr txBox="1">
            <a:spLocks noChangeArrowheads="1"/>
          </p:cNvSpPr>
          <p:nvPr>
            <p:custDataLst>
              <p:tags r:id="rId12"/>
            </p:custDataLst>
          </p:nvPr>
        </p:nvSpPr>
        <p:spPr bwMode="auto">
          <a:xfrm>
            <a:off x="3076138" y="1789331"/>
            <a:ext cx="245907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buClr>
                <a:srgbClr val="18577E"/>
              </a:buClr>
            </a:pPr>
            <a:r>
              <a:rPr lang="en-US" sz="2800" b="1" dirty="0">
                <a:solidFill>
                  <a:schemeClr val="tx1">
                    <a:lumMod val="75000"/>
                  </a:schemeClr>
                </a:solidFill>
              </a:rPr>
              <a:t>1990s &amp; 2000s</a:t>
            </a:r>
          </a:p>
        </p:txBody>
      </p:sp>
      <p:sp>
        <p:nvSpPr>
          <p:cNvPr id="145" name="Rectangle 286"/>
          <p:cNvSpPr txBox="1">
            <a:spLocks noChangeArrowheads="1"/>
          </p:cNvSpPr>
          <p:nvPr>
            <p:custDataLst>
              <p:tags r:id="rId13"/>
            </p:custDataLst>
          </p:nvPr>
        </p:nvSpPr>
        <p:spPr bwMode="auto">
          <a:xfrm>
            <a:off x="155771" y="2558035"/>
            <a:ext cx="246221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buClr>
                <a:srgbClr val="18577E"/>
              </a:buClr>
            </a:pPr>
            <a:r>
              <a:rPr lang="en-AU" sz="2800" b="1" dirty="0">
                <a:solidFill>
                  <a:schemeClr val="tx1">
                    <a:lumMod val="75000"/>
                  </a:schemeClr>
                </a:solidFill>
              </a:rPr>
              <a:t>1970s &amp; 1980s</a:t>
            </a:r>
            <a:endParaRPr lang="en-US" sz="2800" b="1" dirty="0">
              <a:solidFill>
                <a:schemeClr val="tx1">
                  <a:lumMod val="75000"/>
                </a:schemeClr>
              </a:solidFill>
            </a:endParaRPr>
          </a:p>
        </p:txBody>
      </p:sp>
      <p:sp>
        <p:nvSpPr>
          <p:cNvPr id="87" name="Rectangle 86"/>
          <p:cNvSpPr>
            <a:spLocks/>
          </p:cNvSpPr>
          <p:nvPr>
            <p:custDataLst>
              <p:tags r:id="rId14"/>
            </p:custDataLst>
          </p:nvPr>
        </p:nvSpPr>
        <p:spPr>
          <a:xfrm>
            <a:off x="494748" y="5345158"/>
            <a:ext cx="2377730" cy="767758"/>
          </a:xfrm>
          <a:prstGeom prst="rect">
            <a:avLst/>
          </a:prstGeom>
          <a:gradFill flip="none" rotWithShape="1">
            <a:gsLst>
              <a:gs pos="0">
                <a:srgbClr val="EFFBFF"/>
              </a:gs>
              <a:gs pos="100000">
                <a:schemeClr val="bg1"/>
              </a:gs>
            </a:gsLst>
            <a:lin ang="5400000" scaled="1"/>
            <a:tileRect/>
          </a:gradFill>
          <a:ln w="19050">
            <a:solidFill>
              <a:srgbClr val="0098C8"/>
            </a:solidFill>
          </a:ln>
        </p:spPr>
        <p:txBody>
          <a:bodyPr wrap="square" lIns="73456" tIns="73456" rIns="73456" bIns="73456" anchor="ctr" anchorCtr="0">
            <a:noAutofit/>
          </a:bodyPr>
          <a:lstStyle/>
          <a:p>
            <a:pPr defTabSz="914400" fontAlgn="base">
              <a:spcBef>
                <a:spcPct val="0"/>
              </a:spcBef>
              <a:spcAft>
                <a:spcPct val="0"/>
              </a:spcAft>
            </a:pPr>
            <a:r>
              <a:rPr lang="en-US" sz="1200" b="1" dirty="0">
                <a:solidFill>
                  <a:srgbClr val="600000"/>
                </a:solidFill>
                <a:cs typeface="Times New Roman" pitchFamily="18" charset="0"/>
              </a:rPr>
              <a:t>“Results show we look good, and we're going to get better.” </a:t>
            </a:r>
            <a:r>
              <a:rPr lang="en-US" sz="1200" i="1" dirty="0" smtClean="0">
                <a:solidFill>
                  <a:srgbClr val="600000"/>
                </a:solidFill>
                <a:cs typeface="Times New Roman" pitchFamily="18" charset="0"/>
              </a:rPr>
              <a:t>Superintendent, </a:t>
            </a:r>
            <a:r>
              <a:rPr lang="en-US" sz="1200" i="1" dirty="0">
                <a:solidFill>
                  <a:srgbClr val="600000"/>
                </a:solidFill>
                <a:cs typeface="Times New Roman" pitchFamily="18" charset="0"/>
              </a:rPr>
              <a:t>San Marcos</a:t>
            </a:r>
            <a:endParaRPr lang="en-US" sz="1200" dirty="0">
              <a:solidFill>
                <a:srgbClr val="600000"/>
              </a:solidFill>
              <a:cs typeface="Times New Roman" pitchFamily="18" charset="0"/>
            </a:endParaRPr>
          </a:p>
        </p:txBody>
      </p:sp>
      <p:cxnSp>
        <p:nvCxnSpPr>
          <p:cNvPr id="9" name="Straight Connector 8"/>
          <p:cNvCxnSpPr/>
          <p:nvPr>
            <p:custDataLst>
              <p:tags r:id="rId15"/>
            </p:custDataLst>
          </p:nvPr>
        </p:nvCxnSpPr>
        <p:spPr>
          <a:xfrm>
            <a:off x="8991600" y="2362200"/>
            <a:ext cx="0" cy="2021268"/>
          </a:xfrm>
          <a:prstGeom prst="line">
            <a:avLst/>
          </a:prstGeom>
          <a:ln w="19050">
            <a:solidFill>
              <a:srgbClr val="0098C8"/>
            </a:solidFill>
            <a:headEnd type="oval" w="med" len="med"/>
          </a:ln>
        </p:spPr>
        <p:style>
          <a:lnRef idx="1">
            <a:schemeClr val="accent1"/>
          </a:lnRef>
          <a:fillRef idx="0">
            <a:schemeClr val="accent1"/>
          </a:fillRef>
          <a:effectRef idx="0">
            <a:schemeClr val="accent1"/>
          </a:effectRef>
          <a:fontRef idx="minor">
            <a:schemeClr val="tx1"/>
          </a:fontRef>
        </p:style>
      </p:cxnSp>
      <p:sp>
        <p:nvSpPr>
          <p:cNvPr id="89" name="Rectangle 88"/>
          <p:cNvSpPr>
            <a:spLocks/>
          </p:cNvSpPr>
          <p:nvPr>
            <p:custDataLst>
              <p:tags r:id="rId16"/>
            </p:custDataLst>
          </p:nvPr>
        </p:nvSpPr>
        <p:spPr>
          <a:xfrm>
            <a:off x="6400800" y="4495800"/>
            <a:ext cx="2590800" cy="1738408"/>
          </a:xfrm>
          <a:prstGeom prst="rect">
            <a:avLst/>
          </a:prstGeom>
          <a:gradFill flip="none" rotWithShape="1">
            <a:gsLst>
              <a:gs pos="0">
                <a:srgbClr val="EFFBFF"/>
              </a:gs>
              <a:gs pos="100000">
                <a:schemeClr val="bg1"/>
              </a:gs>
            </a:gsLst>
            <a:lin ang="5400000" scaled="1"/>
            <a:tileRect/>
          </a:gradFill>
          <a:ln w="19050">
            <a:solidFill>
              <a:srgbClr val="0098C8"/>
            </a:solidFill>
          </a:ln>
        </p:spPr>
        <p:txBody>
          <a:bodyPr wrap="square" lIns="73456" tIns="73456" rIns="73456" bIns="73456" anchor="ctr" anchorCtr="0">
            <a:noAutofit/>
          </a:bodyPr>
          <a:lstStyle/>
          <a:p>
            <a:pPr defTabSz="914400" fontAlgn="base">
              <a:spcBef>
                <a:spcPct val="0"/>
              </a:spcBef>
              <a:spcAft>
                <a:spcPct val="0"/>
              </a:spcAft>
            </a:pPr>
            <a:r>
              <a:rPr lang="en-US" sz="1200" b="1" dirty="0" smtClean="0">
                <a:solidFill>
                  <a:srgbClr val="600000"/>
                </a:solidFill>
                <a:cs typeface="Times New Roman" pitchFamily="18" charset="0"/>
              </a:rPr>
              <a:t>“ </a:t>
            </a:r>
            <a:r>
              <a:rPr lang="en-US" sz="1200" b="1" dirty="0">
                <a:solidFill>
                  <a:srgbClr val="600000"/>
                </a:solidFill>
                <a:cs typeface="Times New Roman" pitchFamily="18" charset="0"/>
              </a:rPr>
              <a:t>find we're very excited, our kids are ready for the transition. It's going to be a challenge, but it's exactly what our kids need to prepare for college and go out in the work-place.” </a:t>
            </a:r>
            <a:r>
              <a:rPr lang="en-US" sz="1200" i="1" dirty="0">
                <a:solidFill>
                  <a:srgbClr val="600000"/>
                </a:solidFill>
                <a:cs typeface="Times New Roman" pitchFamily="18" charset="0"/>
              </a:rPr>
              <a:t>Deputy Superintendent </a:t>
            </a:r>
            <a:r>
              <a:rPr lang="en-US" sz="1200" i="1" dirty="0" smtClean="0">
                <a:solidFill>
                  <a:srgbClr val="600000"/>
                </a:solidFill>
                <a:cs typeface="Times New Roman" pitchFamily="18" charset="0"/>
              </a:rPr>
              <a:t>Long </a:t>
            </a:r>
            <a:r>
              <a:rPr lang="en-US" sz="1200" i="1" dirty="0">
                <a:solidFill>
                  <a:srgbClr val="600000"/>
                </a:solidFill>
                <a:cs typeface="Times New Roman" pitchFamily="18" charset="0"/>
              </a:rPr>
              <a:t>Beach Unified District</a:t>
            </a:r>
          </a:p>
        </p:txBody>
      </p:sp>
      <p:sp>
        <p:nvSpPr>
          <p:cNvPr id="88" name="Rectangle 87"/>
          <p:cNvSpPr>
            <a:spLocks/>
          </p:cNvSpPr>
          <p:nvPr>
            <p:custDataLst>
              <p:tags r:id="rId17"/>
            </p:custDataLst>
          </p:nvPr>
        </p:nvSpPr>
        <p:spPr>
          <a:xfrm>
            <a:off x="3108797" y="5345158"/>
            <a:ext cx="3049723" cy="767758"/>
          </a:xfrm>
          <a:prstGeom prst="rect">
            <a:avLst/>
          </a:prstGeom>
          <a:gradFill flip="none" rotWithShape="1">
            <a:gsLst>
              <a:gs pos="0">
                <a:srgbClr val="EFFBFF"/>
              </a:gs>
              <a:gs pos="100000">
                <a:schemeClr val="bg1"/>
              </a:gs>
            </a:gsLst>
            <a:lin ang="5400000" scaled="1"/>
            <a:tileRect/>
          </a:gradFill>
          <a:ln w="19050">
            <a:solidFill>
              <a:srgbClr val="0098C8"/>
            </a:solidFill>
          </a:ln>
        </p:spPr>
        <p:txBody>
          <a:bodyPr wrap="square" lIns="73456" tIns="73456" rIns="73456" bIns="73456" anchor="ctr" anchorCtr="0">
            <a:noAutofit/>
          </a:bodyPr>
          <a:lstStyle/>
          <a:p>
            <a:pPr defTabSz="914400" fontAlgn="base">
              <a:spcBef>
                <a:spcPct val="0"/>
              </a:spcBef>
              <a:spcAft>
                <a:spcPct val="0"/>
              </a:spcAft>
            </a:pPr>
            <a:r>
              <a:rPr lang="en-US" sz="1200" b="1" dirty="0">
                <a:solidFill>
                  <a:srgbClr val="800000">
                    <a:lumMod val="75000"/>
                  </a:srgbClr>
                </a:solidFill>
                <a:cs typeface="Times New Roman" pitchFamily="18" charset="0"/>
              </a:rPr>
              <a:t>On API: </a:t>
            </a:r>
            <a:r>
              <a:rPr lang="en-US" sz="1200" b="1" dirty="0" smtClean="0">
                <a:solidFill>
                  <a:srgbClr val="800000">
                    <a:lumMod val="75000"/>
                  </a:srgbClr>
                </a:solidFill>
                <a:cs typeface="Times New Roman" pitchFamily="18" charset="0"/>
              </a:rPr>
              <a:t>“It's </a:t>
            </a:r>
            <a:r>
              <a:rPr lang="en-US" sz="1200" b="1" dirty="0">
                <a:solidFill>
                  <a:srgbClr val="800000">
                    <a:lumMod val="75000"/>
                  </a:srgbClr>
                </a:solidFill>
                <a:cs typeface="Times New Roman" pitchFamily="18" charset="0"/>
              </a:rPr>
              <a:t>a quality index of schools in California…It tells us a lot,” </a:t>
            </a:r>
            <a:r>
              <a:rPr lang="en-US" sz="1200" i="1" dirty="0">
                <a:solidFill>
                  <a:srgbClr val="800000">
                    <a:lumMod val="75000"/>
                  </a:srgbClr>
                </a:solidFill>
                <a:cs typeface="Times New Roman" pitchFamily="18" charset="0"/>
              </a:rPr>
              <a:t>Long Beach teacher</a:t>
            </a:r>
          </a:p>
        </p:txBody>
      </p:sp>
      <p:sp>
        <p:nvSpPr>
          <p:cNvPr id="49" name="Rectangle 286"/>
          <p:cNvSpPr txBox="1">
            <a:spLocks noChangeArrowheads="1"/>
          </p:cNvSpPr>
          <p:nvPr>
            <p:custDataLst>
              <p:tags r:id="rId18"/>
            </p:custDataLst>
          </p:nvPr>
        </p:nvSpPr>
        <p:spPr bwMode="auto">
          <a:xfrm>
            <a:off x="546428" y="3418792"/>
            <a:ext cx="2681404"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buClr>
                <a:srgbClr val="18577E"/>
              </a:buClr>
            </a:pPr>
            <a:r>
              <a:rPr lang="en-US" sz="2400" b="1" i="1" dirty="0">
                <a:solidFill>
                  <a:srgbClr val="000066"/>
                </a:solidFill>
              </a:rPr>
              <a:t>“Minimum competency</a:t>
            </a:r>
            <a:r>
              <a:rPr lang="en-US" sz="2400" b="1" i="1" dirty="0" smtClean="0">
                <a:solidFill>
                  <a:srgbClr val="000066"/>
                </a:solidFill>
              </a:rPr>
              <a:t>”</a:t>
            </a:r>
          </a:p>
          <a:p>
            <a:pPr>
              <a:buClr>
                <a:srgbClr val="18577E"/>
              </a:buClr>
            </a:pPr>
            <a:endParaRPr lang="en-US" sz="2000" b="1" i="1" dirty="0">
              <a:solidFill>
                <a:srgbClr val="000000"/>
              </a:solidFill>
            </a:endParaRPr>
          </a:p>
          <a:p>
            <a:pPr>
              <a:buClr>
                <a:srgbClr val="18577E"/>
              </a:buClr>
              <a:buSzPct val="100000"/>
            </a:pPr>
            <a:r>
              <a:rPr lang="en-US" sz="1800" b="1" dirty="0">
                <a:solidFill>
                  <a:srgbClr val="000066"/>
                </a:solidFill>
              </a:rPr>
              <a:t>Ensure all HS graduates can demonstrate “minimum competency</a:t>
            </a:r>
            <a:r>
              <a:rPr lang="en-US" b="1" dirty="0">
                <a:solidFill>
                  <a:srgbClr val="000066"/>
                </a:solidFill>
              </a:rPr>
              <a:t>”</a:t>
            </a:r>
          </a:p>
        </p:txBody>
      </p:sp>
      <p:grpSp>
        <p:nvGrpSpPr>
          <p:cNvPr id="15" name="Group 14"/>
          <p:cNvGrpSpPr/>
          <p:nvPr>
            <p:custDataLst>
              <p:tags r:id="rId19"/>
            </p:custDataLst>
          </p:nvPr>
        </p:nvGrpSpPr>
        <p:grpSpPr>
          <a:xfrm>
            <a:off x="6171300" y="2392366"/>
            <a:ext cx="2867410" cy="992903"/>
            <a:chOff x="6048088" y="2678113"/>
            <a:chExt cx="2810162" cy="973137"/>
          </a:xfrm>
        </p:grpSpPr>
        <p:cxnSp>
          <p:nvCxnSpPr>
            <p:cNvPr id="8" name="Straight Connector 7"/>
            <p:cNvCxnSpPr/>
            <p:nvPr/>
          </p:nvCxnSpPr>
          <p:spPr>
            <a:xfrm flipH="1">
              <a:off x="6048088" y="2687638"/>
              <a:ext cx="28101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48850" y="2678113"/>
              <a:ext cx="0" cy="9731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custDataLst>
              <p:tags r:id="rId20"/>
            </p:custDataLst>
          </p:nvPr>
        </p:nvGrpSpPr>
        <p:grpSpPr>
          <a:xfrm>
            <a:off x="3276600" y="3406199"/>
            <a:ext cx="2867410" cy="611903"/>
            <a:chOff x="6048088" y="2678113"/>
            <a:chExt cx="2810162" cy="973137"/>
          </a:xfrm>
        </p:grpSpPr>
        <p:cxnSp>
          <p:nvCxnSpPr>
            <p:cNvPr id="50" name="Straight Connector 49"/>
            <p:cNvCxnSpPr/>
            <p:nvPr/>
          </p:nvCxnSpPr>
          <p:spPr>
            <a:xfrm flipH="1">
              <a:off x="6048088" y="2687638"/>
              <a:ext cx="28101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048850" y="2678113"/>
              <a:ext cx="0" cy="9731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Oval 46"/>
          <p:cNvSpPr/>
          <p:nvPr>
            <p:custDataLst>
              <p:tags r:id="rId21"/>
            </p:custDataLst>
          </p:nvPr>
        </p:nvSpPr>
        <p:spPr>
          <a:xfrm>
            <a:off x="6172078" y="2392366"/>
            <a:ext cx="104049" cy="104043"/>
          </a:xfrm>
          <a:prstGeom prst="ellipse">
            <a:avLst/>
          </a:prstGeom>
          <a:solidFill>
            <a:schemeClr val="bg1"/>
          </a:solidFill>
          <a:ln w="952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76" tIns="46638" rIns="93276" bIns="46638" rtlCol="0" anchor="ctr"/>
          <a:lstStyle/>
          <a:p>
            <a:pPr algn="ctr" defTabSz="914400" fontAlgn="base">
              <a:spcBef>
                <a:spcPct val="0"/>
              </a:spcBef>
              <a:spcAft>
                <a:spcPct val="0"/>
              </a:spcAft>
            </a:pPr>
            <a:endParaRPr lang="en-US" sz="1600" dirty="0">
              <a:solidFill>
                <a:srgbClr val="000000"/>
              </a:solidFill>
            </a:endParaRPr>
          </a:p>
        </p:txBody>
      </p:sp>
      <p:grpSp>
        <p:nvGrpSpPr>
          <p:cNvPr id="55" name="Group 54"/>
          <p:cNvGrpSpPr>
            <a:grpSpLocks/>
          </p:cNvGrpSpPr>
          <p:nvPr>
            <p:custDataLst>
              <p:tags r:id="rId22"/>
            </p:custDataLst>
          </p:nvPr>
        </p:nvGrpSpPr>
        <p:grpSpPr>
          <a:xfrm>
            <a:off x="457200" y="4343400"/>
            <a:ext cx="2867410" cy="782997"/>
            <a:chOff x="6048088" y="2678113"/>
            <a:chExt cx="2810162" cy="973137"/>
          </a:xfrm>
        </p:grpSpPr>
        <p:cxnSp>
          <p:nvCxnSpPr>
            <p:cNvPr id="56" name="Straight Connector 55"/>
            <p:cNvCxnSpPr/>
            <p:nvPr/>
          </p:nvCxnSpPr>
          <p:spPr>
            <a:xfrm flipH="1">
              <a:off x="6048088" y="2687638"/>
              <a:ext cx="28101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048850" y="2678113"/>
              <a:ext cx="0" cy="9731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Oval 62"/>
          <p:cNvSpPr/>
          <p:nvPr>
            <p:custDataLst>
              <p:tags r:id="rId23"/>
            </p:custDataLst>
          </p:nvPr>
        </p:nvSpPr>
        <p:spPr>
          <a:xfrm>
            <a:off x="3200400" y="4267200"/>
            <a:ext cx="104049" cy="104043"/>
          </a:xfrm>
          <a:prstGeom prst="ellipse">
            <a:avLst/>
          </a:prstGeom>
          <a:solidFill>
            <a:schemeClr val="accent4"/>
          </a:solidFill>
          <a:ln w="952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76" tIns="46638" rIns="93276" bIns="46638" rtlCol="0" anchor="ctr"/>
          <a:lstStyle/>
          <a:p>
            <a:pPr algn="ctr" defTabSz="914400" fontAlgn="base">
              <a:spcBef>
                <a:spcPct val="0"/>
              </a:spcBef>
              <a:spcAft>
                <a:spcPct val="0"/>
              </a:spcAft>
            </a:pPr>
            <a:endParaRPr lang="en-US" sz="1600" dirty="0">
              <a:solidFill>
                <a:srgbClr val="000000"/>
              </a:solidFill>
            </a:endParaRPr>
          </a:p>
        </p:txBody>
      </p:sp>
      <p:sp>
        <p:nvSpPr>
          <p:cNvPr id="64" name="Oval 63"/>
          <p:cNvSpPr/>
          <p:nvPr>
            <p:custDataLst>
              <p:tags r:id="rId24"/>
            </p:custDataLst>
          </p:nvPr>
        </p:nvSpPr>
        <p:spPr>
          <a:xfrm>
            <a:off x="6019800" y="3352800"/>
            <a:ext cx="104049" cy="104043"/>
          </a:xfrm>
          <a:prstGeom prst="ellipse">
            <a:avLst/>
          </a:prstGeom>
          <a:solidFill>
            <a:schemeClr val="accent4"/>
          </a:solidFill>
          <a:ln w="952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76" tIns="46638" rIns="93276" bIns="46638" rtlCol="0" anchor="ctr"/>
          <a:lstStyle/>
          <a:p>
            <a:pPr algn="ctr" defTabSz="914400" fontAlgn="base">
              <a:spcBef>
                <a:spcPct val="0"/>
              </a:spcBef>
              <a:spcAft>
                <a:spcPct val="0"/>
              </a:spcAft>
            </a:pPr>
            <a:endParaRPr lang="en-US" sz="1600" dirty="0">
              <a:solidFill>
                <a:srgbClr val="000000"/>
              </a:solidFill>
            </a:endParaRPr>
          </a:p>
        </p:txBody>
      </p:sp>
      <p:sp>
        <p:nvSpPr>
          <p:cNvPr id="44" name="Oval 43"/>
          <p:cNvSpPr/>
          <p:nvPr>
            <p:custDataLst>
              <p:tags r:id="rId25"/>
            </p:custDataLst>
          </p:nvPr>
        </p:nvSpPr>
        <p:spPr>
          <a:xfrm>
            <a:off x="8781667" y="2336335"/>
            <a:ext cx="104049" cy="104043"/>
          </a:xfrm>
          <a:prstGeom prst="ellipse">
            <a:avLst/>
          </a:prstGeom>
          <a:solidFill>
            <a:schemeClr val="accent4"/>
          </a:solidFill>
          <a:ln w="952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76" tIns="46638" rIns="93276" bIns="46638" rtlCol="0" anchor="ctr"/>
          <a:lstStyle/>
          <a:p>
            <a:pPr algn="ctr" defTabSz="914400" fontAlgn="base">
              <a:spcBef>
                <a:spcPct val="0"/>
              </a:spcBef>
              <a:spcAft>
                <a:spcPct val="0"/>
              </a:spcAft>
            </a:pPr>
            <a:endParaRPr lang="en-US" sz="1600" dirty="0">
              <a:solidFill>
                <a:srgbClr val="000000"/>
              </a:solidFill>
            </a:endParaRPr>
          </a:p>
        </p:txBody>
      </p:sp>
      <p:sp>
        <p:nvSpPr>
          <p:cNvPr id="62" name="Rectangle 286"/>
          <p:cNvSpPr txBox="1">
            <a:spLocks noChangeArrowheads="1"/>
          </p:cNvSpPr>
          <p:nvPr>
            <p:custDataLst>
              <p:tags r:id="rId26"/>
            </p:custDataLst>
          </p:nvPr>
        </p:nvSpPr>
        <p:spPr bwMode="auto">
          <a:xfrm>
            <a:off x="6324600" y="1476346"/>
            <a:ext cx="2665774"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buClr>
                <a:srgbClr val="18577E"/>
              </a:buClr>
            </a:pPr>
            <a:r>
              <a:rPr lang="en-US" sz="2400" b="1" i="1" dirty="0">
                <a:solidFill>
                  <a:srgbClr val="000066"/>
                </a:solidFill>
              </a:rPr>
              <a:t>“College and career readiness</a:t>
            </a:r>
            <a:r>
              <a:rPr lang="en-US" sz="2400" b="1" i="1" dirty="0" smtClean="0">
                <a:solidFill>
                  <a:srgbClr val="000066"/>
                </a:solidFill>
              </a:rPr>
              <a:t>”</a:t>
            </a:r>
          </a:p>
          <a:p>
            <a:pPr>
              <a:buClr>
                <a:srgbClr val="18577E"/>
              </a:buClr>
            </a:pPr>
            <a:endParaRPr lang="en-US" sz="2000" b="1" i="1" dirty="0">
              <a:solidFill>
                <a:srgbClr val="000066"/>
              </a:solidFill>
            </a:endParaRPr>
          </a:p>
          <a:p>
            <a:pPr>
              <a:buClr>
                <a:srgbClr val="18577E"/>
              </a:buClr>
              <a:buSzPct val="100000"/>
            </a:pPr>
            <a:r>
              <a:rPr lang="en-US" sz="1800" b="1" dirty="0">
                <a:solidFill>
                  <a:srgbClr val="000066"/>
                </a:solidFill>
              </a:rPr>
              <a:t>Measures individual student progress to ensure students have complex problem-solving skills that get them ready for careers and college</a:t>
            </a:r>
          </a:p>
        </p:txBody>
      </p:sp>
    </p:spTree>
    <p:extLst>
      <p:ext uri="{BB962C8B-B14F-4D97-AF65-F5344CB8AC3E}">
        <p14:creationId xmlns:p14="http://schemas.microsoft.com/office/powerpoint/2010/main" val="1809171482"/>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1905000" y="152400"/>
            <a:ext cx="6858000" cy="1143000"/>
          </a:xfrm>
        </p:spPr>
        <p:txBody>
          <a:bodyPr/>
          <a:lstStyle/>
          <a:p>
            <a:r>
              <a:rPr lang="en-US" b="1" dirty="0" smtClean="0"/>
              <a:t>Communication &amp; Engagement</a:t>
            </a:r>
          </a:p>
        </p:txBody>
      </p:sp>
      <p:sp>
        <p:nvSpPr>
          <p:cNvPr id="128003" name="Content Placeholder 2"/>
          <p:cNvSpPr>
            <a:spLocks noGrp="1"/>
          </p:cNvSpPr>
          <p:nvPr>
            <p:ph idx="1"/>
          </p:nvPr>
        </p:nvSpPr>
        <p:spPr>
          <a:xfrm>
            <a:off x="1828800" y="1752600"/>
            <a:ext cx="6858000" cy="4572000"/>
          </a:xfrm>
        </p:spPr>
        <p:txBody>
          <a:bodyPr/>
          <a:lstStyle/>
          <a:p>
            <a:r>
              <a:rPr lang="en-US" sz="2600" dirty="0" smtClean="0"/>
              <a:t>Now that we are implementing new, rigorous standards, it is </a:t>
            </a:r>
            <a:r>
              <a:rPr lang="en-US" sz="2800" b="1" dirty="0" smtClean="0"/>
              <a:t>even more crucial </a:t>
            </a:r>
            <a:r>
              <a:rPr lang="en-US" sz="2600" dirty="0" smtClean="0"/>
              <a:t>to communicate with internal and external audiences. </a:t>
            </a:r>
          </a:p>
          <a:p>
            <a:r>
              <a:rPr lang="en-US" sz="2600" b="1" dirty="0" smtClean="0"/>
              <a:t>With whom </a:t>
            </a:r>
            <a:r>
              <a:rPr lang="en-US" sz="2600" dirty="0" smtClean="0"/>
              <a:t>do we need to communicate?</a:t>
            </a:r>
          </a:p>
          <a:p>
            <a:r>
              <a:rPr lang="en-US" sz="2600" b="1" dirty="0" smtClean="0"/>
              <a:t>When</a:t>
            </a:r>
            <a:r>
              <a:rPr lang="en-US" sz="2600" dirty="0" smtClean="0"/>
              <a:t> do we need to communicate with them?</a:t>
            </a:r>
          </a:p>
          <a:p>
            <a:r>
              <a:rPr lang="en-US" sz="2600" dirty="0" smtClean="0"/>
              <a:t>What </a:t>
            </a:r>
            <a:r>
              <a:rPr lang="en-US" sz="2600" b="1" dirty="0" smtClean="0"/>
              <a:t>information will they need</a:t>
            </a:r>
            <a:r>
              <a:rPr lang="en-US" sz="2600" dirty="0" smtClean="0"/>
              <a:t>, or have?</a:t>
            </a:r>
          </a:p>
          <a:p>
            <a:r>
              <a:rPr lang="en-US" sz="2600" b="1" dirty="0" smtClean="0"/>
              <a:t>How</a:t>
            </a:r>
            <a:r>
              <a:rPr lang="en-US" sz="2600" dirty="0" smtClean="0"/>
              <a:t> will we </a:t>
            </a:r>
            <a:r>
              <a:rPr lang="en-US" sz="2600" b="1" dirty="0" smtClean="0"/>
              <a:t>provide or acquire</a:t>
            </a:r>
            <a:r>
              <a:rPr lang="en-US" sz="2600" dirty="0" smtClean="0"/>
              <a:t> needed information?</a:t>
            </a:r>
          </a:p>
          <a:p>
            <a:endParaRPr lang="en-US" sz="2400" dirty="0" smtClean="0"/>
          </a:p>
        </p:txBody>
      </p:sp>
      <p:sp>
        <p:nvSpPr>
          <p:cNvPr id="128004"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fld id="{495027A9-E894-44B9-86A4-99C0D1721FD7}" type="slidenum">
              <a:rPr lang="en-US" altLang="en-US" smtClean="0">
                <a:solidFill>
                  <a:srgbClr val="000000"/>
                </a:solidFill>
                <a:latin typeface="Calibri" pitchFamily="34" charset="0"/>
              </a:rPr>
              <a:pPr eaLnBrk="1" fontAlgn="base" hangingPunct="1">
                <a:spcBef>
                  <a:spcPct val="0"/>
                </a:spcBef>
                <a:spcAft>
                  <a:spcPct val="0"/>
                </a:spcAft>
              </a:pPr>
              <a:t>20</a:t>
            </a:fld>
            <a:endParaRPr lang="en-US" altLang="en-US" smtClean="0">
              <a:solidFill>
                <a:srgbClr val="000000"/>
              </a:solidFill>
              <a:latin typeface="Calibri" pitchFamily="34" charset="0"/>
            </a:endParaRPr>
          </a:p>
        </p:txBody>
      </p:sp>
    </p:spTree>
    <p:extLst>
      <p:ext uri="{BB962C8B-B14F-4D97-AF65-F5344CB8AC3E}">
        <p14:creationId xmlns:p14="http://schemas.microsoft.com/office/powerpoint/2010/main" val="3209534760"/>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7239000" cy="1371600"/>
          </a:xfrm>
        </p:spPr>
        <p:txBody>
          <a:bodyPr/>
          <a:lstStyle/>
          <a:p>
            <a:pPr>
              <a:defRPr/>
            </a:pPr>
            <a:r>
              <a:rPr lang="en-US" dirty="0" smtClean="0">
                <a:ea typeface="+mj-ea"/>
              </a:rPr>
              <a:t> </a:t>
            </a:r>
            <a:r>
              <a:rPr lang="en-US" sz="3600" dirty="0" smtClean="0">
                <a:ea typeface="+mj-ea"/>
              </a:rPr>
              <a:t> </a:t>
            </a:r>
            <a:r>
              <a:rPr lang="en-US" sz="3600" b="1" dirty="0" smtClean="0">
                <a:ea typeface="+mj-ea"/>
              </a:rPr>
              <a:t>Key Educational Constituents and their “Stake” in Student Success</a:t>
            </a:r>
            <a:endParaRPr lang="en-US" b="1" dirty="0">
              <a:ea typeface="+mj-ea"/>
            </a:endParaRPr>
          </a:p>
        </p:txBody>
      </p:sp>
      <p:graphicFrame>
        <p:nvGraphicFramePr>
          <p:cNvPr id="4" name="Content Placeholder 3"/>
          <p:cNvGraphicFramePr>
            <a:graphicFrameLocks noGrp="1"/>
          </p:cNvGraphicFramePr>
          <p:nvPr>
            <p:ph idx="1"/>
          </p:nvPr>
        </p:nvGraphicFramePr>
        <p:xfrm>
          <a:off x="1905000" y="1981200"/>
          <a:ext cx="6858000" cy="3876677"/>
        </p:xfrm>
        <a:graphic>
          <a:graphicData uri="http://schemas.openxmlformats.org/drawingml/2006/table">
            <a:tbl>
              <a:tblPr firstRow="1" bandRow="1">
                <a:tableStyleId>{85BE263C-DBD7-4A20-BB59-AAB30ACAA65A}</a:tableStyleId>
              </a:tblPr>
              <a:tblGrid>
                <a:gridCol w="1600200"/>
                <a:gridCol w="5257800"/>
              </a:tblGrid>
              <a:tr h="370901">
                <a:tc>
                  <a:txBody>
                    <a:bodyPr/>
                    <a:lstStyle/>
                    <a:p>
                      <a:r>
                        <a:rPr lang="en-US" sz="1800" dirty="0" smtClean="0">
                          <a:solidFill>
                            <a:schemeClr val="lt1"/>
                          </a:solidFill>
                        </a:rPr>
                        <a:t>Group</a:t>
                      </a:r>
                      <a:endParaRPr lang="en-US" sz="1800" dirty="0">
                        <a:solidFill>
                          <a:srgbClr val="F3826B"/>
                        </a:solidFill>
                      </a:endParaRPr>
                    </a:p>
                  </a:txBody>
                  <a:tcPr marT="45727" marB="45727">
                    <a:solidFill>
                      <a:schemeClr val="bg2">
                        <a:lumMod val="50000"/>
                      </a:schemeClr>
                    </a:solidFill>
                  </a:tcPr>
                </a:tc>
                <a:tc>
                  <a:txBody>
                    <a:bodyPr/>
                    <a:lstStyle/>
                    <a:p>
                      <a:r>
                        <a:rPr lang="en-US" sz="1800" dirty="0" smtClean="0"/>
                        <a:t>What is at Stake?</a:t>
                      </a:r>
                      <a:endParaRPr lang="en-US" sz="1800" dirty="0"/>
                    </a:p>
                  </a:txBody>
                  <a:tcPr marT="45727" marB="45727">
                    <a:solidFill>
                      <a:schemeClr val="bg2">
                        <a:lumMod val="50000"/>
                      </a:schemeClr>
                    </a:solidFill>
                  </a:tcPr>
                </a:tc>
              </a:tr>
              <a:tr h="370901">
                <a:tc>
                  <a:txBody>
                    <a:bodyPr/>
                    <a:lstStyle/>
                    <a:p>
                      <a:r>
                        <a:rPr lang="en-US" sz="1800" dirty="0" smtClean="0">
                          <a:solidFill>
                            <a:schemeClr val="accent6">
                              <a:lumMod val="75000"/>
                            </a:schemeClr>
                          </a:solidFill>
                        </a:rPr>
                        <a:t>Students</a:t>
                      </a:r>
                      <a:endParaRPr lang="en-US" sz="1800" dirty="0">
                        <a:solidFill>
                          <a:schemeClr val="accent6">
                            <a:lumMod val="75000"/>
                          </a:schemeClr>
                        </a:solidFill>
                      </a:endParaRPr>
                    </a:p>
                  </a:txBody>
                  <a:tcPr marT="45727" marB="45727"/>
                </a:tc>
                <a:tc>
                  <a:txBody>
                    <a:bodyPr/>
                    <a:lstStyle/>
                    <a:p>
                      <a:r>
                        <a:rPr lang="en-US" sz="1800" dirty="0" smtClean="0">
                          <a:solidFill>
                            <a:schemeClr val="accent6">
                              <a:lumMod val="75000"/>
                            </a:schemeClr>
                          </a:solidFill>
                        </a:rPr>
                        <a:t>Personal success, future opportunity</a:t>
                      </a:r>
                      <a:endParaRPr lang="en-US" sz="1800" dirty="0">
                        <a:solidFill>
                          <a:schemeClr val="accent6">
                            <a:lumMod val="75000"/>
                          </a:schemeClr>
                        </a:solidFill>
                      </a:endParaRPr>
                    </a:p>
                  </a:txBody>
                  <a:tcPr marT="45727" marB="45727"/>
                </a:tc>
              </a:tr>
              <a:tr h="370901">
                <a:tc>
                  <a:txBody>
                    <a:bodyPr/>
                    <a:lstStyle/>
                    <a:p>
                      <a:r>
                        <a:rPr lang="en-US" sz="1800" dirty="0" smtClean="0">
                          <a:solidFill>
                            <a:schemeClr val="accent6">
                              <a:lumMod val="75000"/>
                            </a:schemeClr>
                          </a:solidFill>
                        </a:rPr>
                        <a:t>Parents</a:t>
                      </a:r>
                      <a:endParaRPr lang="en-US" sz="1800" dirty="0">
                        <a:solidFill>
                          <a:schemeClr val="accent6">
                            <a:lumMod val="75000"/>
                          </a:schemeClr>
                        </a:solidFill>
                      </a:endParaRPr>
                    </a:p>
                  </a:txBody>
                  <a:tcPr marT="45727" marB="45727"/>
                </a:tc>
                <a:tc>
                  <a:txBody>
                    <a:bodyPr/>
                    <a:lstStyle/>
                    <a:p>
                      <a:r>
                        <a:rPr lang="en-US" sz="1800" dirty="0" smtClean="0">
                          <a:solidFill>
                            <a:schemeClr val="accent6">
                              <a:lumMod val="75000"/>
                            </a:schemeClr>
                          </a:solidFill>
                        </a:rPr>
                        <a:t>Pride,</a:t>
                      </a:r>
                      <a:r>
                        <a:rPr lang="en-US" sz="1800" baseline="0" dirty="0" smtClean="0">
                          <a:solidFill>
                            <a:schemeClr val="accent6">
                              <a:lumMod val="75000"/>
                            </a:schemeClr>
                          </a:solidFill>
                        </a:rPr>
                        <a:t> success, opportunities for their students</a:t>
                      </a:r>
                      <a:endParaRPr lang="en-US" sz="1800" dirty="0">
                        <a:solidFill>
                          <a:schemeClr val="accent6">
                            <a:lumMod val="75000"/>
                          </a:schemeClr>
                        </a:solidFill>
                      </a:endParaRPr>
                    </a:p>
                  </a:txBody>
                  <a:tcPr marT="45727" marB="45727"/>
                </a:tc>
              </a:tr>
              <a:tr h="370901">
                <a:tc>
                  <a:txBody>
                    <a:bodyPr/>
                    <a:lstStyle/>
                    <a:p>
                      <a:r>
                        <a:rPr lang="en-US" sz="1800" dirty="0" smtClean="0">
                          <a:solidFill>
                            <a:schemeClr val="accent6">
                              <a:lumMod val="75000"/>
                            </a:schemeClr>
                          </a:solidFill>
                        </a:rPr>
                        <a:t>School Staff</a:t>
                      </a:r>
                      <a:endParaRPr lang="en-US" sz="1800" dirty="0">
                        <a:solidFill>
                          <a:schemeClr val="accent6">
                            <a:lumMod val="75000"/>
                          </a:schemeClr>
                        </a:solidFill>
                      </a:endParaRPr>
                    </a:p>
                  </a:txBody>
                  <a:tcPr marT="45727" marB="45727"/>
                </a:tc>
                <a:tc>
                  <a:txBody>
                    <a:bodyPr/>
                    <a:lstStyle/>
                    <a:p>
                      <a:r>
                        <a:rPr lang="en-US" sz="1800" dirty="0" smtClean="0">
                          <a:solidFill>
                            <a:schemeClr val="accent6">
                              <a:lumMod val="75000"/>
                            </a:schemeClr>
                          </a:solidFill>
                        </a:rPr>
                        <a:t>Personal</a:t>
                      </a:r>
                      <a:r>
                        <a:rPr lang="en-US" sz="1800" baseline="0" dirty="0" smtClean="0">
                          <a:solidFill>
                            <a:schemeClr val="accent6">
                              <a:lumMod val="75000"/>
                            </a:schemeClr>
                          </a:solidFill>
                        </a:rPr>
                        <a:t> efficacy and job satisfaction</a:t>
                      </a:r>
                      <a:endParaRPr lang="en-US" sz="1800" dirty="0">
                        <a:solidFill>
                          <a:schemeClr val="accent6">
                            <a:lumMod val="75000"/>
                          </a:schemeClr>
                        </a:solidFill>
                      </a:endParaRPr>
                    </a:p>
                  </a:txBody>
                  <a:tcPr marT="45727" marB="45727"/>
                </a:tc>
              </a:tr>
              <a:tr h="640185">
                <a:tc>
                  <a:txBody>
                    <a:bodyPr/>
                    <a:lstStyle/>
                    <a:p>
                      <a:r>
                        <a:rPr lang="en-US" sz="1800" dirty="0" smtClean="0">
                          <a:solidFill>
                            <a:schemeClr val="accent6">
                              <a:lumMod val="75000"/>
                            </a:schemeClr>
                          </a:solidFill>
                        </a:rPr>
                        <a:t>School &amp; District Staff</a:t>
                      </a:r>
                      <a:endParaRPr lang="en-US" sz="1800" dirty="0">
                        <a:solidFill>
                          <a:schemeClr val="accent6">
                            <a:lumMod val="75000"/>
                          </a:schemeClr>
                        </a:solidFill>
                      </a:endParaRPr>
                    </a:p>
                  </a:txBody>
                  <a:tcPr marT="45727" marB="45727"/>
                </a:tc>
                <a:tc>
                  <a:txBody>
                    <a:bodyPr/>
                    <a:lstStyle/>
                    <a:p>
                      <a:r>
                        <a:rPr lang="en-US" sz="1800" dirty="0" smtClean="0">
                          <a:solidFill>
                            <a:schemeClr val="accent6">
                              <a:lumMod val="75000"/>
                            </a:schemeClr>
                          </a:solidFill>
                        </a:rPr>
                        <a:t>Professional</a:t>
                      </a:r>
                      <a:r>
                        <a:rPr lang="en-US" sz="1800" baseline="0" dirty="0" smtClean="0">
                          <a:solidFill>
                            <a:schemeClr val="accent6">
                              <a:lumMod val="75000"/>
                            </a:schemeClr>
                          </a:solidFill>
                        </a:rPr>
                        <a:t> efficacy and accountability expectations</a:t>
                      </a:r>
                      <a:endParaRPr lang="en-US" sz="1800" dirty="0">
                        <a:solidFill>
                          <a:schemeClr val="accent6">
                            <a:lumMod val="75000"/>
                          </a:schemeClr>
                        </a:solidFill>
                      </a:endParaRPr>
                    </a:p>
                  </a:txBody>
                  <a:tcPr marT="45727" marB="45727"/>
                </a:tc>
              </a:tr>
              <a:tr h="370901">
                <a:tc>
                  <a:txBody>
                    <a:bodyPr/>
                    <a:lstStyle/>
                    <a:p>
                      <a:r>
                        <a:rPr lang="en-US" sz="1800" dirty="0" smtClean="0">
                          <a:solidFill>
                            <a:schemeClr val="accent6">
                              <a:lumMod val="75000"/>
                            </a:schemeClr>
                          </a:solidFill>
                        </a:rPr>
                        <a:t>School Board</a:t>
                      </a:r>
                      <a:endParaRPr lang="en-US" sz="1800" dirty="0">
                        <a:solidFill>
                          <a:schemeClr val="accent6">
                            <a:lumMod val="75000"/>
                          </a:schemeClr>
                        </a:solidFill>
                      </a:endParaRPr>
                    </a:p>
                  </a:txBody>
                  <a:tcPr marT="45727" marB="45727"/>
                </a:tc>
                <a:tc>
                  <a:txBody>
                    <a:bodyPr/>
                    <a:lstStyle/>
                    <a:p>
                      <a:r>
                        <a:rPr lang="en-US" sz="1800" dirty="0" smtClean="0">
                          <a:solidFill>
                            <a:schemeClr val="accent6">
                              <a:lumMod val="75000"/>
                            </a:schemeClr>
                          </a:solidFill>
                        </a:rPr>
                        <a:t>Fulfilling the district’s mission, accountability</a:t>
                      </a:r>
                      <a:endParaRPr lang="en-US" sz="1800" dirty="0">
                        <a:solidFill>
                          <a:schemeClr val="accent6">
                            <a:lumMod val="75000"/>
                          </a:schemeClr>
                        </a:solidFill>
                      </a:endParaRPr>
                    </a:p>
                  </a:txBody>
                  <a:tcPr marT="45727" marB="45727"/>
                </a:tc>
              </a:tr>
              <a:tr h="370901">
                <a:tc>
                  <a:txBody>
                    <a:bodyPr/>
                    <a:lstStyle/>
                    <a:p>
                      <a:r>
                        <a:rPr lang="en-US" sz="1800" dirty="0" smtClean="0">
                          <a:solidFill>
                            <a:schemeClr val="accent6">
                              <a:lumMod val="75000"/>
                            </a:schemeClr>
                          </a:solidFill>
                        </a:rPr>
                        <a:t>Tax Payers</a:t>
                      </a:r>
                    </a:p>
                  </a:txBody>
                  <a:tcPr marT="45727" marB="45727"/>
                </a:tc>
                <a:tc>
                  <a:txBody>
                    <a:bodyPr/>
                    <a:lstStyle/>
                    <a:p>
                      <a:r>
                        <a:rPr lang="en-US" sz="1800" dirty="0" smtClean="0">
                          <a:solidFill>
                            <a:schemeClr val="accent6">
                              <a:lumMod val="75000"/>
                            </a:schemeClr>
                          </a:solidFill>
                        </a:rPr>
                        <a:t>Getting</a:t>
                      </a:r>
                      <a:r>
                        <a:rPr lang="en-US" sz="1800" baseline="0" dirty="0" smtClean="0">
                          <a:solidFill>
                            <a:schemeClr val="accent6">
                              <a:lumMod val="75000"/>
                            </a:schemeClr>
                          </a:solidFill>
                        </a:rPr>
                        <a:t> a good return on investment</a:t>
                      </a:r>
                      <a:endParaRPr lang="en-US" sz="1800" dirty="0">
                        <a:solidFill>
                          <a:schemeClr val="accent6">
                            <a:lumMod val="75000"/>
                          </a:schemeClr>
                        </a:solidFill>
                      </a:endParaRPr>
                    </a:p>
                  </a:txBody>
                  <a:tcPr marT="45727" marB="45727"/>
                </a:tc>
              </a:tr>
              <a:tr h="370901">
                <a:tc>
                  <a:txBody>
                    <a:bodyPr/>
                    <a:lstStyle/>
                    <a:p>
                      <a:r>
                        <a:rPr lang="en-US" sz="1800" dirty="0" smtClean="0">
                          <a:solidFill>
                            <a:schemeClr val="accent6">
                              <a:lumMod val="75000"/>
                            </a:schemeClr>
                          </a:solidFill>
                        </a:rPr>
                        <a:t>Community</a:t>
                      </a:r>
                      <a:endParaRPr lang="en-US" sz="1800" dirty="0">
                        <a:solidFill>
                          <a:schemeClr val="accent6">
                            <a:lumMod val="75000"/>
                          </a:schemeClr>
                        </a:solidFill>
                      </a:endParaRPr>
                    </a:p>
                  </a:txBody>
                  <a:tcPr marT="45727" marB="45727"/>
                </a:tc>
                <a:tc>
                  <a:txBody>
                    <a:bodyPr/>
                    <a:lstStyle/>
                    <a:p>
                      <a:r>
                        <a:rPr lang="en-US" sz="1800" dirty="0" smtClean="0">
                          <a:solidFill>
                            <a:schemeClr val="accent6">
                              <a:lumMod val="75000"/>
                            </a:schemeClr>
                          </a:solidFill>
                        </a:rPr>
                        <a:t>Community pride and “livability”</a:t>
                      </a:r>
                      <a:endParaRPr lang="en-US" sz="1800" dirty="0">
                        <a:solidFill>
                          <a:schemeClr val="accent6">
                            <a:lumMod val="75000"/>
                          </a:schemeClr>
                        </a:solidFill>
                      </a:endParaRPr>
                    </a:p>
                  </a:txBody>
                  <a:tcPr marT="45727" marB="45727"/>
                </a:tc>
              </a:tr>
              <a:tr h="640185">
                <a:tc>
                  <a:txBody>
                    <a:bodyPr/>
                    <a:lstStyle/>
                    <a:p>
                      <a:r>
                        <a:rPr lang="en-US" sz="1800" dirty="0" smtClean="0">
                          <a:solidFill>
                            <a:schemeClr val="accent6">
                              <a:lumMod val="75000"/>
                            </a:schemeClr>
                          </a:solidFill>
                        </a:rPr>
                        <a:t>Business</a:t>
                      </a:r>
                      <a:endParaRPr lang="en-US" sz="1800" dirty="0">
                        <a:solidFill>
                          <a:schemeClr val="accent6">
                            <a:lumMod val="75000"/>
                          </a:schemeClr>
                        </a:solidFill>
                      </a:endParaRPr>
                    </a:p>
                  </a:txBody>
                  <a:tcPr marT="45727" marB="45727"/>
                </a:tc>
                <a:tc>
                  <a:txBody>
                    <a:bodyPr/>
                    <a:lstStyle/>
                    <a:p>
                      <a:r>
                        <a:rPr lang="en-US" sz="1800" dirty="0" smtClean="0">
                          <a:solidFill>
                            <a:schemeClr val="accent6">
                              <a:lumMod val="75000"/>
                            </a:schemeClr>
                          </a:solidFill>
                        </a:rPr>
                        <a:t>Ability to hire  graduates with needed</a:t>
                      </a:r>
                      <a:r>
                        <a:rPr lang="en-US" sz="1800" baseline="0" dirty="0" smtClean="0">
                          <a:solidFill>
                            <a:schemeClr val="accent6">
                              <a:lumMod val="75000"/>
                            </a:schemeClr>
                          </a:solidFill>
                        </a:rPr>
                        <a:t> skills, community economics</a:t>
                      </a:r>
                      <a:endParaRPr lang="en-US" sz="1800" dirty="0">
                        <a:solidFill>
                          <a:schemeClr val="accent6">
                            <a:lumMod val="75000"/>
                          </a:schemeClr>
                        </a:solidFill>
                      </a:endParaRPr>
                    </a:p>
                  </a:txBody>
                  <a:tcPr marT="45727" marB="45727"/>
                </a:tc>
              </a:tr>
            </a:tbl>
          </a:graphicData>
        </a:graphic>
      </p:graphicFrame>
      <p:sp>
        <p:nvSpPr>
          <p:cNvPr id="13109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fld id="{9D358E8D-4CA7-4100-9192-1ECFE69411ED}" type="slidenum">
              <a:rPr lang="en-US" altLang="en-US" smtClean="0">
                <a:solidFill>
                  <a:srgbClr val="000000"/>
                </a:solidFill>
                <a:latin typeface="Calibri" pitchFamily="34" charset="0"/>
              </a:rPr>
              <a:pPr eaLnBrk="1" fontAlgn="base" hangingPunct="1">
                <a:spcBef>
                  <a:spcPct val="0"/>
                </a:spcBef>
                <a:spcAft>
                  <a:spcPct val="0"/>
                </a:spcAft>
              </a:pPr>
              <a:t>21</a:t>
            </a:fld>
            <a:endParaRPr lang="en-US" altLang="en-US" smtClean="0">
              <a:solidFill>
                <a:srgbClr val="000000"/>
              </a:solidFill>
              <a:latin typeface="Calibri" pitchFamily="34" charset="0"/>
            </a:endParaRPr>
          </a:p>
        </p:txBody>
      </p:sp>
    </p:spTree>
    <p:extLst>
      <p:ext uri="{BB962C8B-B14F-4D97-AF65-F5344CB8AC3E}">
        <p14:creationId xmlns:p14="http://schemas.microsoft.com/office/powerpoint/2010/main" val="1576897517"/>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1828800" y="152400"/>
            <a:ext cx="6858000" cy="1143000"/>
          </a:xfrm>
        </p:spPr>
        <p:txBody>
          <a:bodyPr/>
          <a:lstStyle/>
          <a:p>
            <a:r>
              <a:rPr lang="en-US" b="1" dirty="0" smtClean="0"/>
              <a:t>Key Questions for Messaging</a:t>
            </a:r>
          </a:p>
        </p:txBody>
      </p:sp>
      <p:sp>
        <p:nvSpPr>
          <p:cNvPr id="130051" name="Content Placeholder 2"/>
          <p:cNvSpPr>
            <a:spLocks noGrp="1"/>
          </p:cNvSpPr>
          <p:nvPr>
            <p:ph idx="1"/>
          </p:nvPr>
        </p:nvSpPr>
        <p:spPr>
          <a:xfrm>
            <a:off x="1905000" y="1600200"/>
            <a:ext cx="6858000" cy="4495800"/>
          </a:xfrm>
        </p:spPr>
        <p:txBody>
          <a:bodyPr/>
          <a:lstStyle/>
          <a:p>
            <a:r>
              <a:rPr lang="en-US" sz="3000" dirty="0" smtClean="0"/>
              <a:t>What are the district/organization messages about (CCSS) implementation and the overall vision for student success?</a:t>
            </a:r>
          </a:p>
          <a:p>
            <a:r>
              <a:rPr lang="en-US" sz="3000" dirty="0" smtClean="0"/>
              <a:t>To what extent are the goals and messages about the importance of the (CCSS) pervasive throughout the district/organization?</a:t>
            </a:r>
          </a:p>
          <a:p>
            <a:r>
              <a:rPr lang="en-US" sz="3000" dirty="0" smtClean="0"/>
              <a:t>How are local constituents involved?</a:t>
            </a:r>
          </a:p>
        </p:txBody>
      </p:sp>
      <p:sp>
        <p:nvSpPr>
          <p:cNvPr id="130052"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fld id="{F2DE1ED9-6F16-4A46-BAE6-B024749E72DB}" type="slidenum">
              <a:rPr lang="en-US" altLang="en-US" smtClean="0">
                <a:solidFill>
                  <a:srgbClr val="000000"/>
                </a:solidFill>
                <a:latin typeface="Calibri" pitchFamily="34" charset="0"/>
              </a:rPr>
              <a:pPr eaLnBrk="1" fontAlgn="base" hangingPunct="1">
                <a:spcBef>
                  <a:spcPct val="0"/>
                </a:spcBef>
                <a:spcAft>
                  <a:spcPct val="0"/>
                </a:spcAft>
              </a:pPr>
              <a:t>22</a:t>
            </a:fld>
            <a:endParaRPr lang="en-US" altLang="en-US" smtClean="0">
              <a:solidFill>
                <a:srgbClr val="000000"/>
              </a:solidFill>
              <a:latin typeface="Calibri" pitchFamily="34" charset="0"/>
            </a:endParaRPr>
          </a:p>
        </p:txBody>
      </p:sp>
    </p:spTree>
    <p:extLst>
      <p:ext uri="{BB962C8B-B14F-4D97-AF65-F5344CB8AC3E}">
        <p14:creationId xmlns:p14="http://schemas.microsoft.com/office/powerpoint/2010/main" val="844968790"/>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25195FD-6EA6-4034-AB30-3A1808A95A51}" type="slidenum">
              <a:rPr lang="en-US" altLang="en-US" smtClean="0"/>
              <a:pPr>
                <a:defRPr/>
              </a:pPr>
              <a:t>23</a:t>
            </a:fld>
            <a:endParaRPr lang="en-US" altLang="en-US" dirty="0"/>
          </a:p>
        </p:txBody>
      </p:sp>
      <p:sp>
        <p:nvSpPr>
          <p:cNvPr id="2" name="Title 1"/>
          <p:cNvSpPr>
            <a:spLocks noGrp="1"/>
          </p:cNvSpPr>
          <p:nvPr>
            <p:ph type="title" idx="4294967295"/>
          </p:nvPr>
        </p:nvSpPr>
        <p:spPr>
          <a:xfrm>
            <a:off x="2286000" y="152400"/>
            <a:ext cx="6858000" cy="1143000"/>
          </a:xfrm>
        </p:spPr>
        <p:txBody>
          <a:bodyPr/>
          <a:lstStyle/>
          <a:p>
            <a:r>
              <a:rPr lang="en-US" b="1" dirty="0" smtClean="0">
                <a:effectLst>
                  <a:outerShdw blurRad="38100" dist="38100" dir="2700000" algn="tl">
                    <a:srgbClr val="000000">
                      <a:alpha val="43137"/>
                    </a:srgbClr>
                  </a:outerShdw>
                </a:effectLst>
              </a:rPr>
              <a:t>Avoid “Random Acts of Continuous Improvement”</a:t>
            </a:r>
            <a:endParaRPr lang="en-US" b="1" dirty="0">
              <a:effectLst>
                <a:outerShdw blurRad="38100" dist="38100" dir="2700000" algn="tl">
                  <a:srgbClr val="000000">
                    <a:alpha val="43137"/>
                  </a:srgbClr>
                </a:outerShdw>
              </a:effectLst>
            </a:endParaRPr>
          </a:p>
        </p:txBody>
      </p:sp>
      <p:sp>
        <p:nvSpPr>
          <p:cNvPr id="5" name="Left Arrow 4"/>
          <p:cNvSpPr/>
          <p:nvPr/>
        </p:nvSpPr>
        <p:spPr bwMode="auto">
          <a:xfrm>
            <a:off x="3810000" y="2888513"/>
            <a:ext cx="3048000" cy="914400"/>
          </a:xfrm>
          <a:prstGeom prst="leftArrow">
            <a:avLst/>
          </a:prstGeom>
          <a:blipFill>
            <a:blip r:embed="rId2"/>
            <a:tile tx="0" ty="0" sx="100000" sy="100000" flip="none" algn="tl"/>
          </a:bli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smtClean="0">
              <a:ln>
                <a:noFill/>
              </a:ln>
              <a:solidFill>
                <a:srgbClr val="000054"/>
              </a:solidFill>
              <a:effectLst/>
              <a:latin typeface="Arial" charset="0"/>
            </a:endParaRPr>
          </a:p>
        </p:txBody>
      </p:sp>
      <p:sp>
        <p:nvSpPr>
          <p:cNvPr id="6" name="Left Arrow 5"/>
          <p:cNvSpPr/>
          <p:nvPr/>
        </p:nvSpPr>
        <p:spPr bwMode="auto">
          <a:xfrm rot="4962082">
            <a:off x="4006567" y="5008398"/>
            <a:ext cx="2334424" cy="914400"/>
          </a:xfrm>
          <a:prstGeom prst="leftArrow">
            <a:avLst/>
          </a:prstGeom>
          <a:blipFill>
            <a:blip r:embed="rId2"/>
            <a:tile tx="0" ty="0" sx="100000" sy="100000" flip="none" algn="tl"/>
          </a:bli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rgbClr val="000054"/>
              </a:solidFill>
              <a:effectLst/>
              <a:latin typeface="Arial" charset="0"/>
            </a:endParaRPr>
          </a:p>
        </p:txBody>
      </p:sp>
      <p:sp>
        <p:nvSpPr>
          <p:cNvPr id="7" name="Left Arrow 6"/>
          <p:cNvSpPr/>
          <p:nvPr/>
        </p:nvSpPr>
        <p:spPr bwMode="auto">
          <a:xfrm rot="3336867">
            <a:off x="1273173" y="4428925"/>
            <a:ext cx="2536225" cy="914400"/>
          </a:xfrm>
          <a:prstGeom prst="leftArrow">
            <a:avLst/>
          </a:prstGeom>
          <a:blipFill>
            <a:blip r:embed="rId2"/>
            <a:tile tx="0" ty="0" sx="100000" sy="100000" flip="none" algn="tl"/>
          </a:bli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smtClean="0">
              <a:ln>
                <a:noFill/>
              </a:ln>
              <a:solidFill>
                <a:srgbClr val="000054"/>
              </a:solidFill>
              <a:effectLst/>
              <a:latin typeface="Arial" charset="0"/>
            </a:endParaRPr>
          </a:p>
        </p:txBody>
      </p:sp>
      <p:sp>
        <p:nvSpPr>
          <p:cNvPr id="8" name="Left Arrow 7"/>
          <p:cNvSpPr/>
          <p:nvPr/>
        </p:nvSpPr>
        <p:spPr bwMode="auto">
          <a:xfrm rot="10261844">
            <a:off x="1652845" y="1527408"/>
            <a:ext cx="3048000" cy="914400"/>
          </a:xfrm>
          <a:prstGeom prst="leftArrow">
            <a:avLst/>
          </a:prstGeom>
          <a:blipFill>
            <a:blip r:embed="rId2"/>
            <a:tile tx="0" ty="0" sx="100000" sy="100000" flip="none" algn="tl"/>
          </a:bli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smtClean="0">
              <a:ln>
                <a:noFill/>
              </a:ln>
              <a:solidFill>
                <a:srgbClr val="000054"/>
              </a:solidFill>
              <a:effectLst/>
              <a:latin typeface="Arial" charset="0"/>
            </a:endParaRPr>
          </a:p>
        </p:txBody>
      </p:sp>
      <p:sp>
        <p:nvSpPr>
          <p:cNvPr id="9" name="Left Arrow 8"/>
          <p:cNvSpPr/>
          <p:nvPr/>
        </p:nvSpPr>
        <p:spPr bwMode="auto">
          <a:xfrm rot="19637712">
            <a:off x="5917017" y="4713351"/>
            <a:ext cx="3048000" cy="914400"/>
          </a:xfrm>
          <a:prstGeom prst="leftArrow">
            <a:avLst/>
          </a:prstGeom>
          <a:blipFill>
            <a:blip r:embed="rId2"/>
            <a:tile tx="0" ty="0" sx="100000" sy="100000" flip="none" algn="tl"/>
          </a:bli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smtClean="0">
              <a:ln>
                <a:noFill/>
              </a:ln>
              <a:solidFill>
                <a:srgbClr val="000054"/>
              </a:solidFill>
              <a:effectLst/>
              <a:latin typeface="Arial" charset="0"/>
            </a:endParaRPr>
          </a:p>
        </p:txBody>
      </p:sp>
      <p:sp>
        <p:nvSpPr>
          <p:cNvPr id="10" name="Left Arrow 9"/>
          <p:cNvSpPr/>
          <p:nvPr/>
        </p:nvSpPr>
        <p:spPr bwMode="auto">
          <a:xfrm rot="1566020">
            <a:off x="5962749" y="1850031"/>
            <a:ext cx="3048000" cy="914400"/>
          </a:xfrm>
          <a:prstGeom prst="leftArrow">
            <a:avLst/>
          </a:prstGeom>
          <a:blipFill>
            <a:blip r:embed="rId2"/>
            <a:tile tx="0" ty="0" sx="100000" sy="100000" flip="none" algn="tl"/>
          </a:bli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smtClean="0">
              <a:ln>
                <a:noFill/>
              </a:ln>
              <a:solidFill>
                <a:srgbClr val="000054"/>
              </a:solidFill>
              <a:effectLst/>
              <a:latin typeface="Arial" charset="0"/>
            </a:endParaRPr>
          </a:p>
        </p:txBody>
      </p:sp>
      <p:sp>
        <p:nvSpPr>
          <p:cNvPr id="11" name="TextBox 10"/>
          <p:cNvSpPr txBox="1"/>
          <p:nvPr/>
        </p:nvSpPr>
        <p:spPr>
          <a:xfrm rot="2658380">
            <a:off x="4571999" y="2870148"/>
            <a:ext cx="2057400" cy="646331"/>
          </a:xfrm>
          <a:prstGeom prst="rect">
            <a:avLst/>
          </a:prstGeom>
          <a:noFill/>
        </p:spPr>
        <p:txBody>
          <a:bodyPr wrap="square" rtlCol="0">
            <a:spAutoFit/>
          </a:bodyPr>
          <a:lstStyle/>
          <a:p>
            <a:r>
              <a:rPr lang="en-US" b="1" i="1" dirty="0" smtClean="0"/>
              <a:t>PLCs to support changes</a:t>
            </a:r>
            <a:endParaRPr lang="en-US" b="1" i="1" dirty="0"/>
          </a:p>
        </p:txBody>
      </p:sp>
      <p:sp>
        <p:nvSpPr>
          <p:cNvPr id="12" name="TextBox 11"/>
          <p:cNvSpPr txBox="1"/>
          <p:nvPr/>
        </p:nvSpPr>
        <p:spPr>
          <a:xfrm rot="1373946">
            <a:off x="1916886" y="1902416"/>
            <a:ext cx="2274113" cy="369332"/>
          </a:xfrm>
          <a:prstGeom prst="rect">
            <a:avLst/>
          </a:prstGeom>
          <a:noFill/>
        </p:spPr>
        <p:txBody>
          <a:bodyPr wrap="square" rtlCol="0">
            <a:spAutoFit/>
          </a:bodyPr>
          <a:lstStyle/>
          <a:p>
            <a:r>
              <a:rPr lang="en-US" b="1" i="1" dirty="0" smtClean="0"/>
              <a:t>Next “silver bullet”</a:t>
            </a:r>
            <a:endParaRPr lang="en-US" b="1" i="1" dirty="0"/>
          </a:p>
        </p:txBody>
      </p:sp>
      <p:sp>
        <p:nvSpPr>
          <p:cNvPr id="13" name="TextBox 12"/>
          <p:cNvSpPr txBox="1"/>
          <p:nvPr/>
        </p:nvSpPr>
        <p:spPr>
          <a:xfrm rot="19633844">
            <a:off x="1600200" y="4708886"/>
            <a:ext cx="2057400" cy="923330"/>
          </a:xfrm>
          <a:prstGeom prst="rect">
            <a:avLst/>
          </a:prstGeom>
          <a:noFill/>
        </p:spPr>
        <p:txBody>
          <a:bodyPr wrap="square" rtlCol="0">
            <a:spAutoFit/>
          </a:bodyPr>
          <a:lstStyle/>
          <a:p>
            <a:r>
              <a:rPr lang="en-US" b="1" i="1" dirty="0" smtClean="0"/>
              <a:t>Some grade levels and departments</a:t>
            </a:r>
            <a:endParaRPr lang="en-US" b="1" i="1" dirty="0"/>
          </a:p>
        </p:txBody>
      </p:sp>
      <p:sp>
        <p:nvSpPr>
          <p:cNvPr id="14" name="TextBox 13"/>
          <p:cNvSpPr txBox="1"/>
          <p:nvPr/>
        </p:nvSpPr>
        <p:spPr>
          <a:xfrm rot="20281407">
            <a:off x="6626849" y="4303757"/>
            <a:ext cx="2057400" cy="1200329"/>
          </a:xfrm>
          <a:prstGeom prst="rect">
            <a:avLst/>
          </a:prstGeom>
          <a:noFill/>
        </p:spPr>
        <p:txBody>
          <a:bodyPr wrap="square" rtlCol="0">
            <a:spAutoFit/>
          </a:bodyPr>
          <a:lstStyle/>
          <a:p>
            <a:pPr algn="ctr"/>
            <a:r>
              <a:rPr lang="en-US" b="1" i="1" dirty="0" smtClean="0"/>
              <a:t>Interesting workshops and professional development</a:t>
            </a:r>
            <a:endParaRPr lang="en-US" b="1" i="1" dirty="0"/>
          </a:p>
        </p:txBody>
      </p:sp>
      <p:sp>
        <p:nvSpPr>
          <p:cNvPr id="15" name="TextBox 14"/>
          <p:cNvSpPr txBox="1"/>
          <p:nvPr/>
        </p:nvSpPr>
        <p:spPr>
          <a:xfrm>
            <a:off x="6736827" y="1845566"/>
            <a:ext cx="2057400" cy="646331"/>
          </a:xfrm>
          <a:prstGeom prst="rect">
            <a:avLst/>
          </a:prstGeom>
          <a:noFill/>
        </p:spPr>
        <p:txBody>
          <a:bodyPr wrap="square" rtlCol="0">
            <a:spAutoFit/>
          </a:bodyPr>
          <a:lstStyle/>
          <a:p>
            <a:pPr algn="ctr"/>
            <a:r>
              <a:rPr lang="en-US" b="1" i="1" dirty="0" smtClean="0"/>
              <a:t>Instructional Strategies</a:t>
            </a:r>
            <a:endParaRPr lang="en-US" b="1" i="1" dirty="0"/>
          </a:p>
        </p:txBody>
      </p:sp>
      <p:sp>
        <p:nvSpPr>
          <p:cNvPr id="17" name="TextBox 16"/>
          <p:cNvSpPr txBox="1"/>
          <p:nvPr/>
        </p:nvSpPr>
        <p:spPr>
          <a:xfrm rot="19927396">
            <a:off x="3687879" y="4847384"/>
            <a:ext cx="2971799" cy="646331"/>
          </a:xfrm>
          <a:prstGeom prst="rect">
            <a:avLst/>
          </a:prstGeom>
          <a:noFill/>
        </p:spPr>
        <p:txBody>
          <a:bodyPr wrap="square" rtlCol="0">
            <a:spAutoFit/>
          </a:bodyPr>
          <a:lstStyle/>
          <a:p>
            <a:pPr algn="ctr"/>
            <a:r>
              <a:rPr lang="en-US" b="1" i="1" dirty="0" smtClean="0"/>
              <a:t>Changing measures of success</a:t>
            </a:r>
            <a:endParaRPr lang="en-US" b="1" i="1" dirty="0"/>
          </a:p>
        </p:txBody>
      </p:sp>
    </p:spTree>
    <p:extLst>
      <p:ext uri="{BB962C8B-B14F-4D97-AF65-F5344CB8AC3E}">
        <p14:creationId xmlns:p14="http://schemas.microsoft.com/office/powerpoint/2010/main" val="1642906240"/>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
          <p:cNvGrpSpPr>
            <a:grpSpLocks/>
          </p:cNvGrpSpPr>
          <p:nvPr/>
        </p:nvGrpSpPr>
        <p:grpSpPr bwMode="auto">
          <a:xfrm>
            <a:off x="1351757" y="931863"/>
            <a:ext cx="4148137" cy="5605462"/>
            <a:chOff x="1459" y="459"/>
            <a:chExt cx="2613" cy="3531"/>
          </a:xfrm>
        </p:grpSpPr>
        <p:sp>
          <p:nvSpPr>
            <p:cNvPr id="88097" name="Freeform 3"/>
            <p:cNvSpPr>
              <a:spLocks/>
            </p:cNvSpPr>
            <p:nvPr/>
          </p:nvSpPr>
          <p:spPr bwMode="auto">
            <a:xfrm>
              <a:off x="1494" y="494"/>
              <a:ext cx="2578" cy="3496"/>
            </a:xfrm>
            <a:custGeom>
              <a:avLst/>
              <a:gdLst>
                <a:gd name="T0" fmla="*/ 0 w 5156"/>
                <a:gd name="T1" fmla="*/ 1 h 6991"/>
                <a:gd name="T2" fmla="*/ 1 w 5156"/>
                <a:gd name="T3" fmla="*/ 1 h 6991"/>
                <a:gd name="T4" fmla="*/ 1 w 5156"/>
                <a:gd name="T5" fmla="*/ 1 h 6991"/>
                <a:gd name="T6" fmla="*/ 1 w 5156"/>
                <a:gd name="T7" fmla="*/ 1 h 6991"/>
                <a:gd name="T8" fmla="*/ 1 w 5156"/>
                <a:gd name="T9" fmla="*/ 1 h 6991"/>
                <a:gd name="T10" fmla="*/ 1 w 5156"/>
                <a:gd name="T11" fmla="*/ 1 h 6991"/>
                <a:gd name="T12" fmla="*/ 1 w 5156"/>
                <a:gd name="T13" fmla="*/ 0 h 6991"/>
                <a:gd name="T14" fmla="*/ 0 w 5156"/>
                <a:gd name="T15" fmla="*/ 1 h 6991"/>
                <a:gd name="T16" fmla="*/ 0 60000 65536"/>
                <a:gd name="T17" fmla="*/ 0 60000 65536"/>
                <a:gd name="T18" fmla="*/ 0 60000 65536"/>
                <a:gd name="T19" fmla="*/ 0 60000 65536"/>
                <a:gd name="T20" fmla="*/ 0 60000 65536"/>
                <a:gd name="T21" fmla="*/ 0 60000 65536"/>
                <a:gd name="T22" fmla="*/ 0 60000 65536"/>
                <a:gd name="T23" fmla="*/ 0 60000 65536"/>
                <a:gd name="T24" fmla="*/ 0 w 5156"/>
                <a:gd name="T25" fmla="*/ 0 h 6991"/>
                <a:gd name="T26" fmla="*/ 5156 w 5156"/>
                <a:gd name="T27" fmla="*/ 6991 h 69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56" h="6991">
                  <a:moveTo>
                    <a:pt x="0" y="2592"/>
                  </a:moveTo>
                  <a:lnTo>
                    <a:pt x="1289" y="2592"/>
                  </a:lnTo>
                  <a:lnTo>
                    <a:pt x="1289" y="6991"/>
                  </a:lnTo>
                  <a:lnTo>
                    <a:pt x="3867" y="6991"/>
                  </a:lnTo>
                  <a:lnTo>
                    <a:pt x="3867" y="2592"/>
                  </a:lnTo>
                  <a:lnTo>
                    <a:pt x="5156" y="2592"/>
                  </a:lnTo>
                  <a:lnTo>
                    <a:pt x="2578" y="0"/>
                  </a:lnTo>
                  <a:lnTo>
                    <a:pt x="0" y="25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8" name="Freeform 4"/>
            <p:cNvSpPr>
              <a:spLocks/>
            </p:cNvSpPr>
            <p:nvPr/>
          </p:nvSpPr>
          <p:spPr bwMode="auto">
            <a:xfrm>
              <a:off x="1459" y="459"/>
              <a:ext cx="2578" cy="3496"/>
            </a:xfrm>
            <a:custGeom>
              <a:avLst/>
              <a:gdLst>
                <a:gd name="T0" fmla="*/ 0 w 5156"/>
                <a:gd name="T1" fmla="*/ 1 h 6992"/>
                <a:gd name="T2" fmla="*/ 1 w 5156"/>
                <a:gd name="T3" fmla="*/ 1 h 6992"/>
                <a:gd name="T4" fmla="*/ 1 w 5156"/>
                <a:gd name="T5" fmla="*/ 1 h 6992"/>
                <a:gd name="T6" fmla="*/ 1 w 5156"/>
                <a:gd name="T7" fmla="*/ 1 h 6992"/>
                <a:gd name="T8" fmla="*/ 1 w 5156"/>
                <a:gd name="T9" fmla="*/ 1 h 6992"/>
                <a:gd name="T10" fmla="*/ 1 w 5156"/>
                <a:gd name="T11" fmla="*/ 1 h 6992"/>
                <a:gd name="T12" fmla="*/ 1 w 5156"/>
                <a:gd name="T13" fmla="*/ 0 h 6992"/>
                <a:gd name="T14" fmla="*/ 0 w 5156"/>
                <a:gd name="T15" fmla="*/ 1 h 6992"/>
                <a:gd name="T16" fmla="*/ 0 60000 65536"/>
                <a:gd name="T17" fmla="*/ 0 60000 65536"/>
                <a:gd name="T18" fmla="*/ 0 60000 65536"/>
                <a:gd name="T19" fmla="*/ 0 60000 65536"/>
                <a:gd name="T20" fmla="*/ 0 60000 65536"/>
                <a:gd name="T21" fmla="*/ 0 60000 65536"/>
                <a:gd name="T22" fmla="*/ 0 60000 65536"/>
                <a:gd name="T23" fmla="*/ 0 60000 65536"/>
                <a:gd name="T24" fmla="*/ 0 w 5156"/>
                <a:gd name="T25" fmla="*/ 0 h 6992"/>
                <a:gd name="T26" fmla="*/ 5156 w 5156"/>
                <a:gd name="T27" fmla="*/ 6992 h 69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56" h="6992">
                  <a:moveTo>
                    <a:pt x="0" y="2593"/>
                  </a:moveTo>
                  <a:lnTo>
                    <a:pt x="1289" y="2593"/>
                  </a:lnTo>
                  <a:lnTo>
                    <a:pt x="1289" y="6992"/>
                  </a:lnTo>
                  <a:lnTo>
                    <a:pt x="3867" y="6992"/>
                  </a:lnTo>
                  <a:lnTo>
                    <a:pt x="3867" y="2593"/>
                  </a:lnTo>
                  <a:lnTo>
                    <a:pt x="5156" y="2593"/>
                  </a:lnTo>
                  <a:lnTo>
                    <a:pt x="2578" y="0"/>
                  </a:lnTo>
                  <a:lnTo>
                    <a:pt x="0" y="2593"/>
                  </a:lnTo>
                  <a:close/>
                </a:path>
              </a:pathLst>
            </a:custGeom>
            <a:blipFill>
              <a:blip r:embed="rId2"/>
              <a:tile tx="0" ty="0" sx="100000" sy="100000" flip="none" algn="tl"/>
            </a:blipFill>
            <a:ln w="9525">
              <a:solidFill>
                <a:srgbClr val="CC9900"/>
              </a:solidFill>
              <a:round/>
              <a:headEnd/>
              <a:tailEnd/>
            </a:ln>
          </p:spPr>
          <p:txBody>
            <a:bodyPr/>
            <a:lstStyle/>
            <a:p>
              <a:endParaRPr lang="en-US"/>
            </a:p>
          </p:txBody>
        </p:sp>
      </p:grpSp>
      <p:grpSp>
        <p:nvGrpSpPr>
          <p:cNvPr id="88067" name="Group 5"/>
          <p:cNvGrpSpPr>
            <a:grpSpLocks/>
          </p:cNvGrpSpPr>
          <p:nvPr/>
        </p:nvGrpSpPr>
        <p:grpSpPr bwMode="auto">
          <a:xfrm>
            <a:off x="1606550" y="1044575"/>
            <a:ext cx="3644900" cy="1849438"/>
            <a:chOff x="1600" y="530"/>
            <a:chExt cx="2296" cy="1165"/>
          </a:xfrm>
        </p:grpSpPr>
        <p:sp>
          <p:nvSpPr>
            <p:cNvPr id="88095" name="Freeform 6"/>
            <p:cNvSpPr>
              <a:spLocks/>
            </p:cNvSpPr>
            <p:nvPr/>
          </p:nvSpPr>
          <p:spPr bwMode="auto">
            <a:xfrm>
              <a:off x="1600" y="530"/>
              <a:ext cx="2296" cy="1165"/>
            </a:xfrm>
            <a:custGeom>
              <a:avLst/>
              <a:gdLst>
                <a:gd name="T0" fmla="*/ 1 w 4591"/>
                <a:gd name="T1" fmla="*/ 0 h 2329"/>
                <a:gd name="T2" fmla="*/ 0 w 4591"/>
                <a:gd name="T3" fmla="*/ 1 h 2329"/>
                <a:gd name="T4" fmla="*/ 1 w 4591"/>
                <a:gd name="T5" fmla="*/ 1 h 2329"/>
                <a:gd name="T6" fmla="*/ 1 w 4591"/>
                <a:gd name="T7" fmla="*/ 0 h 2329"/>
                <a:gd name="T8" fmla="*/ 0 60000 65536"/>
                <a:gd name="T9" fmla="*/ 0 60000 65536"/>
                <a:gd name="T10" fmla="*/ 0 60000 65536"/>
                <a:gd name="T11" fmla="*/ 0 60000 65536"/>
                <a:gd name="T12" fmla="*/ 0 w 4591"/>
                <a:gd name="T13" fmla="*/ 0 h 2329"/>
                <a:gd name="T14" fmla="*/ 4591 w 4591"/>
                <a:gd name="T15" fmla="*/ 2329 h 2329"/>
              </a:gdLst>
              <a:ahLst/>
              <a:cxnLst>
                <a:cxn ang="T8">
                  <a:pos x="T0" y="T1"/>
                </a:cxn>
                <a:cxn ang="T9">
                  <a:pos x="T2" y="T3"/>
                </a:cxn>
                <a:cxn ang="T10">
                  <a:pos x="T4" y="T5"/>
                </a:cxn>
                <a:cxn ang="T11">
                  <a:pos x="T6" y="T7"/>
                </a:cxn>
              </a:cxnLst>
              <a:rect l="T12" t="T13" r="T14" b="T15"/>
              <a:pathLst>
                <a:path w="4591" h="2329">
                  <a:moveTo>
                    <a:pt x="2296" y="0"/>
                  </a:moveTo>
                  <a:lnTo>
                    <a:pt x="0" y="2329"/>
                  </a:lnTo>
                  <a:lnTo>
                    <a:pt x="4591" y="2329"/>
                  </a:lnTo>
                  <a:lnTo>
                    <a:pt x="2296" y="0"/>
                  </a:ln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6" name="Freeform 7"/>
            <p:cNvSpPr>
              <a:spLocks/>
            </p:cNvSpPr>
            <p:nvPr/>
          </p:nvSpPr>
          <p:spPr bwMode="auto">
            <a:xfrm>
              <a:off x="1600" y="530"/>
              <a:ext cx="2296" cy="1165"/>
            </a:xfrm>
            <a:custGeom>
              <a:avLst/>
              <a:gdLst>
                <a:gd name="T0" fmla="*/ 1 w 4591"/>
                <a:gd name="T1" fmla="*/ 0 h 2329"/>
                <a:gd name="T2" fmla="*/ 0 w 4591"/>
                <a:gd name="T3" fmla="*/ 1 h 2329"/>
                <a:gd name="T4" fmla="*/ 1 w 4591"/>
                <a:gd name="T5" fmla="*/ 1 h 2329"/>
                <a:gd name="T6" fmla="*/ 1 w 4591"/>
                <a:gd name="T7" fmla="*/ 0 h 2329"/>
                <a:gd name="T8" fmla="*/ 0 60000 65536"/>
                <a:gd name="T9" fmla="*/ 0 60000 65536"/>
                <a:gd name="T10" fmla="*/ 0 60000 65536"/>
                <a:gd name="T11" fmla="*/ 0 60000 65536"/>
                <a:gd name="T12" fmla="*/ 0 w 4591"/>
                <a:gd name="T13" fmla="*/ 0 h 2329"/>
                <a:gd name="T14" fmla="*/ 4591 w 4591"/>
                <a:gd name="T15" fmla="*/ 2329 h 2329"/>
              </a:gdLst>
              <a:ahLst/>
              <a:cxnLst>
                <a:cxn ang="T8">
                  <a:pos x="T0" y="T1"/>
                </a:cxn>
                <a:cxn ang="T9">
                  <a:pos x="T2" y="T3"/>
                </a:cxn>
                <a:cxn ang="T10">
                  <a:pos x="T4" y="T5"/>
                </a:cxn>
                <a:cxn ang="T11">
                  <a:pos x="T6" y="T7"/>
                </a:cxn>
              </a:cxnLst>
              <a:rect l="T12" t="T13" r="T14" b="T15"/>
              <a:pathLst>
                <a:path w="4591" h="2329">
                  <a:moveTo>
                    <a:pt x="2296" y="0"/>
                  </a:moveTo>
                  <a:lnTo>
                    <a:pt x="0" y="2329"/>
                  </a:lnTo>
                  <a:lnTo>
                    <a:pt x="4591" y="2329"/>
                  </a:lnTo>
                  <a:lnTo>
                    <a:pt x="2296"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88068" name="Oval 8"/>
          <p:cNvSpPr>
            <a:spLocks noChangeArrowheads="1"/>
          </p:cNvSpPr>
          <p:nvPr/>
        </p:nvSpPr>
        <p:spPr bwMode="auto">
          <a:xfrm>
            <a:off x="2503488" y="2025650"/>
            <a:ext cx="1824037" cy="1822450"/>
          </a:xfrm>
          <a:prstGeom prst="ellipse">
            <a:avLst/>
          </a:prstGeom>
          <a:solidFill>
            <a:srgbClr val="CC6600"/>
          </a:solidFill>
          <a:ln w="9525">
            <a:solidFill>
              <a:srgbClr val="000000"/>
            </a:solidFill>
            <a:round/>
            <a:headEnd/>
            <a:tailEnd/>
          </a:ln>
        </p:spPr>
        <p:txBody>
          <a:bodyPr/>
          <a:lstStyle/>
          <a:p>
            <a:endParaRPr lang="en-US" sz="2000" b="1">
              <a:solidFill>
                <a:srgbClr val="000000"/>
              </a:solidFill>
              <a:latin typeface="Garamond" pitchFamily="18" charset="0"/>
            </a:endParaRPr>
          </a:p>
        </p:txBody>
      </p:sp>
      <p:sp>
        <p:nvSpPr>
          <p:cNvPr id="88069" name="Rectangle 9"/>
          <p:cNvSpPr>
            <a:spLocks noChangeArrowheads="1"/>
          </p:cNvSpPr>
          <p:nvPr/>
        </p:nvSpPr>
        <p:spPr bwMode="auto">
          <a:xfrm>
            <a:off x="2517775" y="2403475"/>
            <a:ext cx="1795463"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b="1">
              <a:solidFill>
                <a:srgbClr val="000000"/>
              </a:solidFill>
              <a:latin typeface="Garamond" pitchFamily="18" charset="0"/>
            </a:endParaRPr>
          </a:p>
        </p:txBody>
      </p:sp>
      <p:sp>
        <p:nvSpPr>
          <p:cNvPr id="88070" name="Rectangle 10"/>
          <p:cNvSpPr>
            <a:spLocks noChangeArrowheads="1"/>
          </p:cNvSpPr>
          <p:nvPr/>
        </p:nvSpPr>
        <p:spPr bwMode="auto">
          <a:xfrm>
            <a:off x="2667000" y="2133600"/>
            <a:ext cx="14478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hangingPunct="0"/>
            <a:r>
              <a:rPr lang="en-US" sz="2800" b="1" dirty="0">
                <a:solidFill>
                  <a:schemeClr val="bg1"/>
                </a:solidFill>
                <a:latin typeface="Tw Cen MT" pitchFamily="34" charset="0"/>
              </a:rPr>
              <a:t>“Critical </a:t>
            </a:r>
            <a:r>
              <a:rPr lang="en-US" sz="2800" b="1" dirty="0" smtClean="0">
                <a:solidFill>
                  <a:schemeClr val="bg1"/>
                </a:solidFill>
                <a:latin typeface="Tw Cen MT" pitchFamily="34" charset="0"/>
              </a:rPr>
              <a:t>Selected”</a:t>
            </a:r>
            <a:endParaRPr lang="en-US" sz="2800" b="1" dirty="0">
              <a:solidFill>
                <a:schemeClr val="bg1"/>
              </a:solidFill>
              <a:latin typeface="Tw Cen MT" pitchFamily="34" charset="0"/>
            </a:endParaRPr>
          </a:p>
          <a:p>
            <a:pPr algn="ctr" eaLnBrk="0" hangingPunct="0"/>
            <a:r>
              <a:rPr lang="en-US" sz="2800" b="1" dirty="0">
                <a:solidFill>
                  <a:schemeClr val="bg1"/>
                </a:solidFill>
                <a:latin typeface="Tw Cen MT" pitchFamily="34" charset="0"/>
              </a:rPr>
              <a:t>GOALS</a:t>
            </a:r>
            <a:endParaRPr lang="en-US" sz="2400" dirty="0">
              <a:solidFill>
                <a:schemeClr val="bg1"/>
              </a:solidFill>
              <a:latin typeface="Tw Cen MT" pitchFamily="34" charset="0"/>
            </a:endParaRPr>
          </a:p>
        </p:txBody>
      </p:sp>
      <p:sp>
        <p:nvSpPr>
          <p:cNvPr id="88071" name="Rectangle 11"/>
          <p:cNvSpPr>
            <a:spLocks noChangeArrowheads="1"/>
          </p:cNvSpPr>
          <p:nvPr/>
        </p:nvSpPr>
        <p:spPr bwMode="auto">
          <a:xfrm>
            <a:off x="2819400" y="1344613"/>
            <a:ext cx="12334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b="1">
              <a:solidFill>
                <a:srgbClr val="000000"/>
              </a:solidFill>
              <a:latin typeface="Garamond" pitchFamily="18" charset="0"/>
            </a:endParaRPr>
          </a:p>
        </p:txBody>
      </p:sp>
      <p:sp>
        <p:nvSpPr>
          <p:cNvPr id="88072" name="Rectangle 12"/>
          <p:cNvSpPr>
            <a:spLocks noChangeArrowheads="1"/>
          </p:cNvSpPr>
          <p:nvPr/>
        </p:nvSpPr>
        <p:spPr bwMode="auto">
          <a:xfrm>
            <a:off x="1606550" y="698282"/>
            <a:ext cx="3105149" cy="12926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eaLnBrk="0" hangingPunct="0"/>
            <a:r>
              <a:rPr lang="en-US" sz="2800" b="1" dirty="0" smtClean="0">
                <a:solidFill>
                  <a:srgbClr val="002060"/>
                </a:solidFill>
                <a:effectLst>
                  <a:outerShdw blurRad="38100" dist="38100" dir="2700000" algn="tl">
                    <a:srgbClr val="000000">
                      <a:alpha val="43137"/>
                    </a:srgbClr>
                  </a:outerShdw>
                </a:effectLst>
                <a:latin typeface="Garamond" pitchFamily="18" charset="0"/>
              </a:rPr>
              <a:t>District multiyear, </a:t>
            </a:r>
          </a:p>
          <a:p>
            <a:pPr algn="ctr" eaLnBrk="0" hangingPunct="0"/>
            <a:r>
              <a:rPr lang="en-US" sz="2800" b="1" dirty="0" smtClean="0">
                <a:solidFill>
                  <a:srgbClr val="002060"/>
                </a:solidFill>
                <a:effectLst>
                  <a:outerShdw blurRad="38100" dist="38100" dir="2700000" algn="tl">
                    <a:srgbClr val="000000">
                      <a:alpha val="43137"/>
                    </a:srgbClr>
                  </a:outerShdw>
                </a:effectLst>
                <a:latin typeface="Garamond" pitchFamily="18" charset="0"/>
              </a:rPr>
              <a:t>multidimensional </a:t>
            </a:r>
          </a:p>
          <a:p>
            <a:pPr algn="ctr" eaLnBrk="0" hangingPunct="0"/>
            <a:r>
              <a:rPr lang="en-US" sz="2800" b="1" dirty="0" smtClean="0">
                <a:solidFill>
                  <a:schemeClr val="tx2"/>
                </a:solidFill>
                <a:effectLst>
                  <a:outerShdw blurRad="38100" dist="38100" dir="2700000" algn="tl">
                    <a:srgbClr val="000000"/>
                  </a:outerShdw>
                </a:effectLst>
                <a:latin typeface="Garamond" pitchFamily="18" charset="0"/>
                <a:cs typeface="Arial" charset="0"/>
              </a:rPr>
              <a:t>     LCAP</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Garamond" pitchFamily="18" charset="0"/>
            </a:endParaRPr>
          </a:p>
        </p:txBody>
      </p:sp>
      <p:sp>
        <p:nvSpPr>
          <p:cNvPr id="88075" name="Rectangle 15"/>
          <p:cNvSpPr>
            <a:spLocks noChangeArrowheads="1"/>
          </p:cNvSpPr>
          <p:nvPr/>
        </p:nvSpPr>
        <p:spPr bwMode="auto">
          <a:xfrm>
            <a:off x="2008188" y="0"/>
            <a:ext cx="4681537"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b="1">
              <a:solidFill>
                <a:srgbClr val="000000"/>
              </a:solidFill>
              <a:latin typeface="Garamond" pitchFamily="18" charset="0"/>
            </a:endParaRPr>
          </a:p>
        </p:txBody>
      </p:sp>
      <p:sp>
        <p:nvSpPr>
          <p:cNvPr id="32784" name="Rectangle 16"/>
          <p:cNvSpPr>
            <a:spLocks noChangeArrowheads="1"/>
          </p:cNvSpPr>
          <p:nvPr/>
        </p:nvSpPr>
        <p:spPr bwMode="auto">
          <a:xfrm>
            <a:off x="2008188" y="0"/>
            <a:ext cx="6983412" cy="833438"/>
          </a:xfrm>
          <a:prstGeom prst="rect">
            <a:avLst/>
          </a:prstGeom>
          <a:noFill/>
          <a:ln w="9525">
            <a:noFill/>
            <a:miter lim="800000"/>
            <a:headEnd/>
            <a:tailEnd/>
          </a:ln>
          <a:effectLst/>
        </p:spPr>
        <p:txBody>
          <a:bodyPr anchor="ctr"/>
          <a:lstStyle/>
          <a:p>
            <a:pPr fontAlgn="auto">
              <a:spcBef>
                <a:spcPts val="0"/>
              </a:spcBef>
              <a:spcAft>
                <a:spcPts val="0"/>
              </a:spcAft>
              <a:defRPr/>
            </a:pPr>
            <a:r>
              <a:rPr lang="en-US" sz="4000" b="1" dirty="0">
                <a:solidFill>
                  <a:schemeClr val="tx2"/>
                </a:solidFill>
                <a:effectLst>
                  <a:outerShdw blurRad="38100" dist="38100" dir="2700000" algn="tl">
                    <a:srgbClr val="000000"/>
                  </a:outerShdw>
                </a:effectLst>
                <a:latin typeface="Garamond" pitchFamily="18" charset="0"/>
                <a:cs typeface="Arial" charset="0"/>
              </a:rPr>
              <a:t>Aligned Acts of Improvement</a:t>
            </a:r>
            <a:endParaRPr lang="en-US" sz="5400" b="1" dirty="0">
              <a:solidFill>
                <a:schemeClr val="tx2"/>
              </a:solidFill>
              <a:effectLst>
                <a:outerShdw blurRad="38100" dist="38100" dir="2700000" algn="tl">
                  <a:srgbClr val="000000"/>
                </a:outerShdw>
              </a:effectLst>
              <a:latin typeface="Garamond" pitchFamily="18" charset="0"/>
              <a:cs typeface="Arial" charset="0"/>
            </a:endParaRPr>
          </a:p>
        </p:txBody>
      </p:sp>
      <p:sp>
        <p:nvSpPr>
          <p:cNvPr id="88077" name="Line 17"/>
          <p:cNvSpPr>
            <a:spLocks noChangeShapeType="1"/>
          </p:cNvSpPr>
          <p:nvPr/>
        </p:nvSpPr>
        <p:spPr bwMode="auto">
          <a:xfrm flipV="1">
            <a:off x="6096000" y="2666999"/>
            <a:ext cx="0" cy="1295400"/>
          </a:xfrm>
          <a:prstGeom prst="line">
            <a:avLst/>
          </a:prstGeom>
          <a:noFill/>
          <a:ln w="889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8078" name="Text Box 18"/>
          <p:cNvSpPr txBox="1">
            <a:spLocks noChangeArrowheads="1"/>
          </p:cNvSpPr>
          <p:nvPr/>
        </p:nvSpPr>
        <p:spPr bwMode="auto">
          <a:xfrm>
            <a:off x="6324237" y="2286000"/>
            <a:ext cx="201208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pitchFamily="34" charset="0"/>
              </a:defRPr>
            </a:lvl1pPr>
            <a:lvl2pPr marL="742950" indent="-285750" eaLnBrk="0" hangingPunct="0">
              <a:defRPr>
                <a:solidFill>
                  <a:schemeClr val="tx1"/>
                </a:solidFill>
                <a:latin typeface="Comic Sans MS" pitchFamily="66" charset="0"/>
                <a:cs typeface="Arial" pitchFamily="34" charset="0"/>
              </a:defRPr>
            </a:lvl2pPr>
            <a:lvl3pPr marL="1143000" indent="-228600" eaLnBrk="0" hangingPunct="0">
              <a:defRPr>
                <a:solidFill>
                  <a:schemeClr val="tx1"/>
                </a:solidFill>
                <a:latin typeface="Comic Sans MS" pitchFamily="66" charset="0"/>
                <a:cs typeface="Arial" pitchFamily="34" charset="0"/>
              </a:defRPr>
            </a:lvl3pPr>
            <a:lvl4pPr marL="1600200" indent="-228600" eaLnBrk="0" hangingPunct="0">
              <a:defRPr>
                <a:solidFill>
                  <a:schemeClr val="tx1"/>
                </a:solidFill>
                <a:latin typeface="Comic Sans MS" pitchFamily="66" charset="0"/>
                <a:cs typeface="Arial" pitchFamily="34" charset="0"/>
              </a:defRPr>
            </a:lvl4pPr>
            <a:lvl5pPr marL="2057400" indent="-228600" eaLnBrk="0" hangingPunct="0">
              <a:defRPr>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a:solidFill>
                  <a:schemeClr val="tx1"/>
                </a:solidFill>
                <a:latin typeface="Comic Sans MS" pitchFamily="66" charset="0"/>
                <a:cs typeface="Arial" pitchFamily="34" charset="0"/>
              </a:defRPr>
            </a:lvl9pPr>
          </a:lstStyle>
          <a:p>
            <a:pPr algn="ctr"/>
            <a:r>
              <a:rPr lang="en-US" sz="2800" b="1" dirty="0" smtClean="0">
                <a:solidFill>
                  <a:srgbClr val="002060"/>
                </a:solidFill>
                <a:effectLst>
                  <a:outerShdw blurRad="38100" dist="38100" dir="2700000" algn="tl">
                    <a:srgbClr val="000000">
                      <a:alpha val="43137"/>
                    </a:srgbClr>
                  </a:outerShdw>
                </a:effectLst>
                <a:latin typeface="Tw Cen MT" pitchFamily="34" charset="0"/>
              </a:rPr>
              <a:t>Community</a:t>
            </a:r>
          </a:p>
          <a:p>
            <a:pPr algn="ctr"/>
            <a:r>
              <a:rPr lang="en-US" sz="2800" b="1" dirty="0" smtClean="0">
                <a:solidFill>
                  <a:srgbClr val="002060"/>
                </a:solidFill>
                <a:effectLst>
                  <a:outerShdw blurRad="38100" dist="38100" dir="2700000" algn="tl">
                    <a:srgbClr val="000000">
                      <a:alpha val="43137"/>
                    </a:srgbClr>
                  </a:outerShdw>
                </a:effectLst>
                <a:latin typeface="Tw Cen MT" pitchFamily="34" charset="0"/>
              </a:rPr>
              <a:t>Schools</a:t>
            </a:r>
            <a:endParaRPr lang="en-US" sz="2800" b="1" dirty="0">
              <a:solidFill>
                <a:srgbClr val="002060"/>
              </a:solidFill>
              <a:effectLst>
                <a:outerShdw blurRad="38100" dist="38100" dir="2700000" algn="tl">
                  <a:srgbClr val="000000">
                    <a:alpha val="43137"/>
                  </a:srgbClr>
                </a:outerShdw>
              </a:effectLst>
              <a:latin typeface="Tw Cen MT" pitchFamily="34" charset="0"/>
            </a:endParaRPr>
          </a:p>
          <a:p>
            <a:pPr algn="ctr"/>
            <a:r>
              <a:rPr lang="en-US" sz="2800" b="1" dirty="0">
                <a:solidFill>
                  <a:srgbClr val="002060"/>
                </a:solidFill>
                <a:effectLst>
                  <a:outerShdw blurRad="38100" dist="38100" dir="2700000" algn="tl">
                    <a:srgbClr val="000000">
                      <a:alpha val="43137"/>
                    </a:srgbClr>
                  </a:outerShdw>
                </a:effectLst>
                <a:latin typeface="Tw Cen MT" pitchFamily="34" charset="0"/>
              </a:rPr>
              <a:t>Classrooms </a:t>
            </a:r>
          </a:p>
          <a:p>
            <a:pPr algn="ctr"/>
            <a:r>
              <a:rPr lang="en-US" sz="2800" b="1" dirty="0">
                <a:solidFill>
                  <a:srgbClr val="002060"/>
                </a:solidFill>
                <a:effectLst>
                  <a:outerShdw blurRad="38100" dist="38100" dir="2700000" algn="tl">
                    <a:srgbClr val="000000">
                      <a:alpha val="43137"/>
                    </a:srgbClr>
                  </a:outerShdw>
                </a:effectLst>
                <a:latin typeface="Tw Cen MT" pitchFamily="34" charset="0"/>
              </a:rPr>
              <a:t>PLC Teams</a:t>
            </a:r>
          </a:p>
          <a:p>
            <a:pPr algn="ctr"/>
            <a:r>
              <a:rPr lang="en-US" sz="2800" b="1" dirty="0">
                <a:solidFill>
                  <a:srgbClr val="002060"/>
                </a:solidFill>
                <a:effectLst>
                  <a:outerShdw blurRad="38100" dist="38100" dir="2700000" algn="tl">
                    <a:srgbClr val="000000">
                      <a:alpha val="43137"/>
                    </a:srgbClr>
                  </a:outerShdw>
                </a:effectLst>
                <a:latin typeface="Tw Cen MT" pitchFamily="34" charset="0"/>
              </a:rPr>
              <a:t>Students</a:t>
            </a:r>
          </a:p>
        </p:txBody>
      </p:sp>
      <p:sp>
        <p:nvSpPr>
          <p:cNvPr id="32787" name="Line 19"/>
          <p:cNvSpPr>
            <a:spLocks noChangeShapeType="1"/>
          </p:cNvSpPr>
          <p:nvPr/>
        </p:nvSpPr>
        <p:spPr bwMode="auto">
          <a:xfrm flipV="1">
            <a:off x="3956050" y="4787900"/>
            <a:ext cx="12700" cy="722313"/>
          </a:xfrm>
          <a:prstGeom prst="line">
            <a:avLst/>
          </a:prstGeom>
          <a:noFill/>
          <a:ln w="889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88" name="Line 20"/>
          <p:cNvSpPr>
            <a:spLocks noChangeShapeType="1"/>
          </p:cNvSpPr>
          <p:nvPr/>
        </p:nvSpPr>
        <p:spPr bwMode="auto">
          <a:xfrm flipV="1">
            <a:off x="3536950" y="4787900"/>
            <a:ext cx="12700" cy="722313"/>
          </a:xfrm>
          <a:prstGeom prst="line">
            <a:avLst/>
          </a:prstGeom>
          <a:noFill/>
          <a:ln w="889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89" name="Line 21"/>
          <p:cNvSpPr>
            <a:spLocks noChangeShapeType="1"/>
          </p:cNvSpPr>
          <p:nvPr/>
        </p:nvSpPr>
        <p:spPr bwMode="auto">
          <a:xfrm flipV="1">
            <a:off x="3130550" y="4787900"/>
            <a:ext cx="12700" cy="722313"/>
          </a:xfrm>
          <a:prstGeom prst="line">
            <a:avLst/>
          </a:prstGeom>
          <a:noFill/>
          <a:ln w="889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90" name="Line 22"/>
          <p:cNvSpPr>
            <a:spLocks noChangeShapeType="1"/>
          </p:cNvSpPr>
          <p:nvPr/>
        </p:nvSpPr>
        <p:spPr bwMode="auto">
          <a:xfrm flipV="1">
            <a:off x="2698602" y="4787900"/>
            <a:ext cx="12700" cy="722313"/>
          </a:xfrm>
          <a:prstGeom prst="line">
            <a:avLst/>
          </a:prstGeom>
          <a:noFill/>
          <a:ln w="889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91" name="Line 23"/>
          <p:cNvSpPr>
            <a:spLocks noChangeShapeType="1"/>
          </p:cNvSpPr>
          <p:nvPr/>
        </p:nvSpPr>
        <p:spPr bwMode="auto">
          <a:xfrm flipV="1">
            <a:off x="3803650" y="4051300"/>
            <a:ext cx="12700" cy="722313"/>
          </a:xfrm>
          <a:prstGeom prst="line">
            <a:avLst/>
          </a:prstGeom>
          <a:noFill/>
          <a:ln w="889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92" name="Line 24"/>
          <p:cNvSpPr>
            <a:spLocks noChangeShapeType="1"/>
          </p:cNvSpPr>
          <p:nvPr/>
        </p:nvSpPr>
        <p:spPr bwMode="auto">
          <a:xfrm flipV="1">
            <a:off x="3384550" y="4051300"/>
            <a:ext cx="12700" cy="722313"/>
          </a:xfrm>
          <a:prstGeom prst="line">
            <a:avLst/>
          </a:prstGeom>
          <a:noFill/>
          <a:ln w="889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93" name="Line 25"/>
          <p:cNvSpPr>
            <a:spLocks noChangeShapeType="1"/>
          </p:cNvSpPr>
          <p:nvPr/>
        </p:nvSpPr>
        <p:spPr bwMode="auto">
          <a:xfrm flipV="1">
            <a:off x="2978150" y="4051300"/>
            <a:ext cx="12700" cy="722313"/>
          </a:xfrm>
          <a:prstGeom prst="line">
            <a:avLst/>
          </a:prstGeom>
          <a:noFill/>
          <a:ln w="889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94" name="Line 26"/>
          <p:cNvSpPr>
            <a:spLocks noChangeShapeType="1"/>
          </p:cNvSpPr>
          <p:nvPr/>
        </p:nvSpPr>
        <p:spPr bwMode="auto">
          <a:xfrm flipV="1">
            <a:off x="2559050" y="4051300"/>
            <a:ext cx="12700" cy="722313"/>
          </a:xfrm>
          <a:prstGeom prst="line">
            <a:avLst/>
          </a:prstGeom>
          <a:noFill/>
          <a:ln w="889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95" name="Line 27"/>
          <p:cNvSpPr>
            <a:spLocks noChangeShapeType="1"/>
          </p:cNvSpPr>
          <p:nvPr/>
        </p:nvSpPr>
        <p:spPr bwMode="auto">
          <a:xfrm flipV="1">
            <a:off x="4210050" y="4064000"/>
            <a:ext cx="12700" cy="722313"/>
          </a:xfrm>
          <a:prstGeom prst="line">
            <a:avLst/>
          </a:prstGeom>
          <a:noFill/>
          <a:ln w="889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96" name="Line 28"/>
          <p:cNvSpPr>
            <a:spLocks noChangeShapeType="1"/>
          </p:cNvSpPr>
          <p:nvPr/>
        </p:nvSpPr>
        <p:spPr bwMode="auto">
          <a:xfrm flipV="1">
            <a:off x="3790950" y="5524500"/>
            <a:ext cx="12700" cy="722313"/>
          </a:xfrm>
          <a:prstGeom prst="line">
            <a:avLst/>
          </a:prstGeom>
          <a:noFill/>
          <a:ln w="889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97" name="Line 29"/>
          <p:cNvSpPr>
            <a:spLocks noChangeShapeType="1"/>
          </p:cNvSpPr>
          <p:nvPr/>
        </p:nvSpPr>
        <p:spPr bwMode="auto">
          <a:xfrm flipV="1">
            <a:off x="3371850" y="5524500"/>
            <a:ext cx="12700" cy="722313"/>
          </a:xfrm>
          <a:prstGeom prst="line">
            <a:avLst/>
          </a:prstGeom>
          <a:noFill/>
          <a:ln w="889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98" name="Line 30"/>
          <p:cNvSpPr>
            <a:spLocks noChangeShapeType="1"/>
          </p:cNvSpPr>
          <p:nvPr/>
        </p:nvSpPr>
        <p:spPr bwMode="auto">
          <a:xfrm flipV="1">
            <a:off x="3016250" y="5524500"/>
            <a:ext cx="12700" cy="722313"/>
          </a:xfrm>
          <a:prstGeom prst="line">
            <a:avLst/>
          </a:prstGeom>
          <a:noFill/>
          <a:ln w="889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99" name="Line 31"/>
          <p:cNvSpPr>
            <a:spLocks noChangeShapeType="1"/>
          </p:cNvSpPr>
          <p:nvPr/>
        </p:nvSpPr>
        <p:spPr bwMode="auto">
          <a:xfrm flipV="1">
            <a:off x="2597150" y="5524500"/>
            <a:ext cx="12700" cy="722313"/>
          </a:xfrm>
          <a:prstGeom prst="line">
            <a:avLst/>
          </a:prstGeom>
          <a:noFill/>
          <a:ln w="889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800" name="Line 32"/>
          <p:cNvSpPr>
            <a:spLocks noChangeShapeType="1"/>
          </p:cNvSpPr>
          <p:nvPr/>
        </p:nvSpPr>
        <p:spPr bwMode="auto">
          <a:xfrm flipV="1">
            <a:off x="4197350" y="5537200"/>
            <a:ext cx="12700" cy="722313"/>
          </a:xfrm>
          <a:prstGeom prst="line">
            <a:avLst/>
          </a:prstGeom>
          <a:noFill/>
          <a:ln w="889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8093" name="Text Box 33"/>
          <p:cNvSpPr txBox="1">
            <a:spLocks noChangeArrowheads="1"/>
          </p:cNvSpPr>
          <p:nvPr/>
        </p:nvSpPr>
        <p:spPr bwMode="auto">
          <a:xfrm>
            <a:off x="4711700" y="724994"/>
            <a:ext cx="418068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pitchFamily="34" charset="0"/>
              </a:defRPr>
            </a:lvl1pPr>
            <a:lvl2pPr marL="742950" indent="-285750" eaLnBrk="0" hangingPunct="0">
              <a:defRPr>
                <a:solidFill>
                  <a:schemeClr val="tx1"/>
                </a:solidFill>
                <a:latin typeface="Comic Sans MS" pitchFamily="66" charset="0"/>
                <a:cs typeface="Arial" pitchFamily="34" charset="0"/>
              </a:defRPr>
            </a:lvl2pPr>
            <a:lvl3pPr marL="1143000" indent="-228600" eaLnBrk="0" hangingPunct="0">
              <a:defRPr>
                <a:solidFill>
                  <a:schemeClr val="tx1"/>
                </a:solidFill>
                <a:latin typeface="Comic Sans MS" pitchFamily="66" charset="0"/>
                <a:cs typeface="Arial" pitchFamily="34" charset="0"/>
              </a:defRPr>
            </a:lvl3pPr>
            <a:lvl4pPr marL="1600200" indent="-228600" eaLnBrk="0" hangingPunct="0">
              <a:defRPr>
                <a:solidFill>
                  <a:schemeClr val="tx1"/>
                </a:solidFill>
                <a:latin typeface="Comic Sans MS" pitchFamily="66" charset="0"/>
                <a:cs typeface="Arial" pitchFamily="34" charset="0"/>
              </a:defRPr>
            </a:lvl4pPr>
            <a:lvl5pPr marL="2057400" indent="-228600" eaLnBrk="0" hangingPunct="0">
              <a:defRPr>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a:solidFill>
                  <a:schemeClr val="tx1"/>
                </a:solidFill>
                <a:latin typeface="Comic Sans MS" pitchFamily="66" charset="0"/>
                <a:cs typeface="Arial" pitchFamily="34" charset="0"/>
              </a:defRPr>
            </a:lvl9pPr>
          </a:lstStyle>
          <a:p>
            <a:pPr algn="r">
              <a:spcBef>
                <a:spcPct val="50000"/>
              </a:spcBef>
            </a:pPr>
            <a:r>
              <a:rPr lang="en-US" sz="2800" b="1" i="1" dirty="0" smtClean="0">
                <a:effectLst>
                  <a:outerShdw blurRad="38100" dist="38100" dir="2700000" algn="tl">
                    <a:srgbClr val="000000">
                      <a:alpha val="43137"/>
                    </a:srgbClr>
                  </a:outerShdw>
                </a:effectLst>
                <a:latin typeface="Garamond" pitchFamily="18" charset="0"/>
              </a:rPr>
              <a:t>Governance &amp; Leadership </a:t>
            </a:r>
            <a:r>
              <a:rPr lang="en-US" sz="2800" b="1" i="1" dirty="0">
                <a:effectLst>
                  <a:outerShdw blurRad="38100" dist="38100" dir="2700000" algn="tl">
                    <a:srgbClr val="000000">
                      <a:alpha val="43137"/>
                    </a:srgbClr>
                  </a:outerShdw>
                </a:effectLst>
                <a:latin typeface="Garamond" pitchFamily="18" charset="0"/>
              </a:rPr>
              <a:t>Teams:  </a:t>
            </a:r>
            <a:r>
              <a:rPr lang="en-US" sz="2000" b="1" dirty="0" smtClean="0">
                <a:latin typeface="Garamond" pitchFamily="18" charset="0"/>
              </a:rPr>
              <a:t>Setting </a:t>
            </a:r>
            <a:r>
              <a:rPr lang="en-US" sz="2000" b="1" dirty="0">
                <a:latin typeface="Garamond" pitchFamily="18" charset="0"/>
              </a:rPr>
              <a:t>&amp; </a:t>
            </a:r>
            <a:r>
              <a:rPr lang="en-US" sz="2000" b="1" dirty="0" smtClean="0">
                <a:latin typeface="Garamond" pitchFamily="18" charset="0"/>
              </a:rPr>
              <a:t>Communicating </a:t>
            </a:r>
            <a:r>
              <a:rPr lang="en-US" sz="2000" b="1" dirty="0">
                <a:latin typeface="Garamond" pitchFamily="18" charset="0"/>
              </a:rPr>
              <a:t>Direction</a:t>
            </a:r>
            <a:endParaRPr lang="en-US" sz="2800" b="1" dirty="0">
              <a:latin typeface="Garamond" pitchFamily="18" charset="0"/>
            </a:endParaRPr>
          </a:p>
        </p:txBody>
      </p:sp>
      <p:sp>
        <p:nvSpPr>
          <p:cNvPr id="76830" name="TextBox 34"/>
          <p:cNvSpPr txBox="1">
            <a:spLocks noChangeArrowheads="1"/>
          </p:cNvSpPr>
          <p:nvPr/>
        </p:nvSpPr>
        <p:spPr bwMode="auto">
          <a:xfrm>
            <a:off x="4876800" y="4572000"/>
            <a:ext cx="4267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pitchFamily="34" charset="0"/>
              </a:defRPr>
            </a:lvl1pPr>
            <a:lvl2pPr marL="742950" indent="-285750" eaLnBrk="0" hangingPunct="0">
              <a:defRPr>
                <a:solidFill>
                  <a:schemeClr val="tx1"/>
                </a:solidFill>
                <a:latin typeface="Comic Sans MS" pitchFamily="66" charset="0"/>
                <a:cs typeface="Arial" pitchFamily="34" charset="0"/>
              </a:defRPr>
            </a:lvl2pPr>
            <a:lvl3pPr marL="1143000" indent="-228600" eaLnBrk="0" hangingPunct="0">
              <a:defRPr>
                <a:solidFill>
                  <a:schemeClr val="tx1"/>
                </a:solidFill>
                <a:latin typeface="Comic Sans MS" pitchFamily="66" charset="0"/>
                <a:cs typeface="Arial" pitchFamily="34" charset="0"/>
              </a:defRPr>
            </a:lvl3pPr>
            <a:lvl4pPr marL="1600200" indent="-228600" eaLnBrk="0" hangingPunct="0">
              <a:defRPr>
                <a:solidFill>
                  <a:schemeClr val="tx1"/>
                </a:solidFill>
                <a:latin typeface="Comic Sans MS" pitchFamily="66" charset="0"/>
                <a:cs typeface="Arial" pitchFamily="34" charset="0"/>
              </a:defRPr>
            </a:lvl4pPr>
            <a:lvl5pPr marL="2057400" indent="-228600" eaLnBrk="0" hangingPunct="0">
              <a:defRPr>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a:solidFill>
                  <a:schemeClr val="tx1"/>
                </a:solidFill>
                <a:latin typeface="Comic Sans MS" pitchFamily="66" charset="0"/>
                <a:cs typeface="Arial" pitchFamily="34" charset="0"/>
              </a:defRPr>
            </a:lvl9pPr>
          </a:lstStyle>
          <a:p>
            <a:pPr eaLnBrk="1" hangingPunct="1"/>
            <a:r>
              <a:rPr lang="en-US" sz="2400" b="1" i="1" dirty="0" smtClean="0">
                <a:latin typeface="Garamond" pitchFamily="18" charset="0"/>
              </a:rPr>
              <a:t>The </a:t>
            </a:r>
            <a:r>
              <a:rPr lang="en-US" sz="2400" b="1" i="1" dirty="0">
                <a:latin typeface="Garamond" pitchFamily="18" charset="0"/>
              </a:rPr>
              <a:t>focus and vision are developed from common beliefs and values, creating a consistent direction for all </a:t>
            </a:r>
            <a:r>
              <a:rPr lang="en-US" sz="2400" b="1" i="1" dirty="0" smtClean="0">
                <a:latin typeface="Garamond" pitchFamily="18" charset="0"/>
              </a:rPr>
              <a:t>involved.</a:t>
            </a:r>
            <a:endParaRPr lang="en-US" sz="2400" b="1" i="1" dirty="0">
              <a:latin typeface="Garamond" pitchFamily="18" charset="0"/>
            </a:endParaRPr>
          </a:p>
        </p:txBody>
      </p:sp>
    </p:spTree>
    <p:extLst>
      <p:ext uri="{BB962C8B-B14F-4D97-AF65-F5344CB8AC3E}">
        <p14:creationId xmlns:p14="http://schemas.microsoft.com/office/powerpoint/2010/main" val="19734343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2787"/>
                                        </p:tgtEl>
                                        <p:attrNameLst>
                                          <p:attrName>style.visibility</p:attrName>
                                        </p:attrNameLst>
                                      </p:cBhvr>
                                      <p:to>
                                        <p:strVal val="visible"/>
                                      </p:to>
                                    </p:set>
                                    <p:anim calcmode="lin" valueType="num">
                                      <p:cBhvr additive="base">
                                        <p:cTn id="7" dur="500" fill="hold"/>
                                        <p:tgtEl>
                                          <p:spTgt spid="32787"/>
                                        </p:tgtEl>
                                        <p:attrNameLst>
                                          <p:attrName>ppt_x</p:attrName>
                                        </p:attrNameLst>
                                      </p:cBhvr>
                                      <p:tavLst>
                                        <p:tav tm="0">
                                          <p:val>
                                            <p:strVal val="#ppt_x"/>
                                          </p:val>
                                        </p:tav>
                                        <p:tav tm="100000">
                                          <p:val>
                                            <p:strVal val="#ppt_x"/>
                                          </p:val>
                                        </p:tav>
                                      </p:tavLst>
                                    </p:anim>
                                    <p:anim calcmode="lin" valueType="num">
                                      <p:cBhvr additive="base">
                                        <p:cTn id="8" dur="500" fill="hold"/>
                                        <p:tgtEl>
                                          <p:spTgt spid="32787"/>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2788"/>
                                        </p:tgtEl>
                                        <p:attrNameLst>
                                          <p:attrName>style.visibility</p:attrName>
                                        </p:attrNameLst>
                                      </p:cBhvr>
                                      <p:to>
                                        <p:strVal val="visible"/>
                                      </p:to>
                                    </p:set>
                                    <p:anim calcmode="lin" valueType="num">
                                      <p:cBhvr additive="base">
                                        <p:cTn id="12" dur="500" fill="hold"/>
                                        <p:tgtEl>
                                          <p:spTgt spid="32788"/>
                                        </p:tgtEl>
                                        <p:attrNameLst>
                                          <p:attrName>ppt_x</p:attrName>
                                        </p:attrNameLst>
                                      </p:cBhvr>
                                      <p:tavLst>
                                        <p:tav tm="0">
                                          <p:val>
                                            <p:strVal val="#ppt_x"/>
                                          </p:val>
                                        </p:tav>
                                        <p:tav tm="100000">
                                          <p:val>
                                            <p:strVal val="#ppt_x"/>
                                          </p:val>
                                        </p:tav>
                                      </p:tavLst>
                                    </p:anim>
                                    <p:anim calcmode="lin" valueType="num">
                                      <p:cBhvr additive="base">
                                        <p:cTn id="13" dur="500" fill="hold"/>
                                        <p:tgtEl>
                                          <p:spTgt spid="32788"/>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2789"/>
                                        </p:tgtEl>
                                        <p:attrNameLst>
                                          <p:attrName>style.visibility</p:attrName>
                                        </p:attrNameLst>
                                      </p:cBhvr>
                                      <p:to>
                                        <p:strVal val="visible"/>
                                      </p:to>
                                    </p:set>
                                    <p:anim calcmode="lin" valueType="num">
                                      <p:cBhvr additive="base">
                                        <p:cTn id="17" dur="500" fill="hold"/>
                                        <p:tgtEl>
                                          <p:spTgt spid="32789"/>
                                        </p:tgtEl>
                                        <p:attrNameLst>
                                          <p:attrName>ppt_x</p:attrName>
                                        </p:attrNameLst>
                                      </p:cBhvr>
                                      <p:tavLst>
                                        <p:tav tm="0">
                                          <p:val>
                                            <p:strVal val="#ppt_x"/>
                                          </p:val>
                                        </p:tav>
                                        <p:tav tm="100000">
                                          <p:val>
                                            <p:strVal val="#ppt_x"/>
                                          </p:val>
                                        </p:tav>
                                      </p:tavLst>
                                    </p:anim>
                                    <p:anim calcmode="lin" valueType="num">
                                      <p:cBhvr additive="base">
                                        <p:cTn id="18" dur="500" fill="hold"/>
                                        <p:tgtEl>
                                          <p:spTgt spid="32789"/>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2790"/>
                                        </p:tgtEl>
                                        <p:attrNameLst>
                                          <p:attrName>style.visibility</p:attrName>
                                        </p:attrNameLst>
                                      </p:cBhvr>
                                      <p:to>
                                        <p:strVal val="visible"/>
                                      </p:to>
                                    </p:set>
                                    <p:anim calcmode="lin" valueType="num">
                                      <p:cBhvr additive="base">
                                        <p:cTn id="22" dur="500" fill="hold"/>
                                        <p:tgtEl>
                                          <p:spTgt spid="32790"/>
                                        </p:tgtEl>
                                        <p:attrNameLst>
                                          <p:attrName>ppt_x</p:attrName>
                                        </p:attrNameLst>
                                      </p:cBhvr>
                                      <p:tavLst>
                                        <p:tav tm="0">
                                          <p:val>
                                            <p:strVal val="#ppt_x"/>
                                          </p:val>
                                        </p:tav>
                                        <p:tav tm="100000">
                                          <p:val>
                                            <p:strVal val="#ppt_x"/>
                                          </p:val>
                                        </p:tav>
                                      </p:tavLst>
                                    </p:anim>
                                    <p:anim calcmode="lin" valueType="num">
                                      <p:cBhvr additive="base">
                                        <p:cTn id="23" dur="500" fill="hold"/>
                                        <p:tgtEl>
                                          <p:spTgt spid="32790"/>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2791"/>
                                        </p:tgtEl>
                                        <p:attrNameLst>
                                          <p:attrName>style.visibility</p:attrName>
                                        </p:attrNameLst>
                                      </p:cBhvr>
                                      <p:to>
                                        <p:strVal val="visible"/>
                                      </p:to>
                                    </p:set>
                                    <p:anim calcmode="lin" valueType="num">
                                      <p:cBhvr additive="base">
                                        <p:cTn id="27" dur="500" fill="hold"/>
                                        <p:tgtEl>
                                          <p:spTgt spid="32791"/>
                                        </p:tgtEl>
                                        <p:attrNameLst>
                                          <p:attrName>ppt_x</p:attrName>
                                        </p:attrNameLst>
                                      </p:cBhvr>
                                      <p:tavLst>
                                        <p:tav tm="0">
                                          <p:val>
                                            <p:strVal val="#ppt_x"/>
                                          </p:val>
                                        </p:tav>
                                        <p:tav tm="100000">
                                          <p:val>
                                            <p:strVal val="#ppt_x"/>
                                          </p:val>
                                        </p:tav>
                                      </p:tavLst>
                                    </p:anim>
                                    <p:anim calcmode="lin" valueType="num">
                                      <p:cBhvr additive="base">
                                        <p:cTn id="28" dur="500" fill="hold"/>
                                        <p:tgtEl>
                                          <p:spTgt spid="32791"/>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2792"/>
                                        </p:tgtEl>
                                        <p:attrNameLst>
                                          <p:attrName>style.visibility</p:attrName>
                                        </p:attrNameLst>
                                      </p:cBhvr>
                                      <p:to>
                                        <p:strVal val="visible"/>
                                      </p:to>
                                    </p:set>
                                    <p:anim calcmode="lin" valueType="num">
                                      <p:cBhvr additive="base">
                                        <p:cTn id="32" dur="500" fill="hold"/>
                                        <p:tgtEl>
                                          <p:spTgt spid="32792"/>
                                        </p:tgtEl>
                                        <p:attrNameLst>
                                          <p:attrName>ppt_x</p:attrName>
                                        </p:attrNameLst>
                                      </p:cBhvr>
                                      <p:tavLst>
                                        <p:tav tm="0">
                                          <p:val>
                                            <p:strVal val="#ppt_x"/>
                                          </p:val>
                                        </p:tav>
                                        <p:tav tm="100000">
                                          <p:val>
                                            <p:strVal val="#ppt_x"/>
                                          </p:val>
                                        </p:tav>
                                      </p:tavLst>
                                    </p:anim>
                                    <p:anim calcmode="lin" valueType="num">
                                      <p:cBhvr additive="base">
                                        <p:cTn id="33" dur="500" fill="hold"/>
                                        <p:tgtEl>
                                          <p:spTgt spid="32792"/>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2793"/>
                                        </p:tgtEl>
                                        <p:attrNameLst>
                                          <p:attrName>style.visibility</p:attrName>
                                        </p:attrNameLst>
                                      </p:cBhvr>
                                      <p:to>
                                        <p:strVal val="visible"/>
                                      </p:to>
                                    </p:set>
                                    <p:anim calcmode="lin" valueType="num">
                                      <p:cBhvr additive="base">
                                        <p:cTn id="37" dur="500" fill="hold"/>
                                        <p:tgtEl>
                                          <p:spTgt spid="32793"/>
                                        </p:tgtEl>
                                        <p:attrNameLst>
                                          <p:attrName>ppt_x</p:attrName>
                                        </p:attrNameLst>
                                      </p:cBhvr>
                                      <p:tavLst>
                                        <p:tav tm="0">
                                          <p:val>
                                            <p:strVal val="#ppt_x"/>
                                          </p:val>
                                        </p:tav>
                                        <p:tav tm="100000">
                                          <p:val>
                                            <p:strVal val="#ppt_x"/>
                                          </p:val>
                                        </p:tav>
                                      </p:tavLst>
                                    </p:anim>
                                    <p:anim calcmode="lin" valueType="num">
                                      <p:cBhvr additive="base">
                                        <p:cTn id="38" dur="500" fill="hold"/>
                                        <p:tgtEl>
                                          <p:spTgt spid="32793"/>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2794"/>
                                        </p:tgtEl>
                                        <p:attrNameLst>
                                          <p:attrName>style.visibility</p:attrName>
                                        </p:attrNameLst>
                                      </p:cBhvr>
                                      <p:to>
                                        <p:strVal val="visible"/>
                                      </p:to>
                                    </p:set>
                                    <p:anim calcmode="lin" valueType="num">
                                      <p:cBhvr additive="base">
                                        <p:cTn id="42" dur="500" fill="hold"/>
                                        <p:tgtEl>
                                          <p:spTgt spid="32794"/>
                                        </p:tgtEl>
                                        <p:attrNameLst>
                                          <p:attrName>ppt_x</p:attrName>
                                        </p:attrNameLst>
                                      </p:cBhvr>
                                      <p:tavLst>
                                        <p:tav tm="0">
                                          <p:val>
                                            <p:strVal val="#ppt_x"/>
                                          </p:val>
                                        </p:tav>
                                        <p:tav tm="100000">
                                          <p:val>
                                            <p:strVal val="#ppt_x"/>
                                          </p:val>
                                        </p:tav>
                                      </p:tavLst>
                                    </p:anim>
                                    <p:anim calcmode="lin" valueType="num">
                                      <p:cBhvr additive="base">
                                        <p:cTn id="43" dur="500" fill="hold"/>
                                        <p:tgtEl>
                                          <p:spTgt spid="32794"/>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32795"/>
                                        </p:tgtEl>
                                        <p:attrNameLst>
                                          <p:attrName>style.visibility</p:attrName>
                                        </p:attrNameLst>
                                      </p:cBhvr>
                                      <p:to>
                                        <p:strVal val="visible"/>
                                      </p:to>
                                    </p:set>
                                    <p:anim calcmode="lin" valueType="num">
                                      <p:cBhvr additive="base">
                                        <p:cTn id="47" dur="500" fill="hold"/>
                                        <p:tgtEl>
                                          <p:spTgt spid="32795"/>
                                        </p:tgtEl>
                                        <p:attrNameLst>
                                          <p:attrName>ppt_x</p:attrName>
                                        </p:attrNameLst>
                                      </p:cBhvr>
                                      <p:tavLst>
                                        <p:tav tm="0">
                                          <p:val>
                                            <p:strVal val="#ppt_x"/>
                                          </p:val>
                                        </p:tav>
                                        <p:tav tm="100000">
                                          <p:val>
                                            <p:strVal val="#ppt_x"/>
                                          </p:val>
                                        </p:tav>
                                      </p:tavLst>
                                    </p:anim>
                                    <p:anim calcmode="lin" valueType="num">
                                      <p:cBhvr additive="base">
                                        <p:cTn id="48" dur="500" fill="hold"/>
                                        <p:tgtEl>
                                          <p:spTgt spid="32795"/>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32796"/>
                                        </p:tgtEl>
                                        <p:attrNameLst>
                                          <p:attrName>style.visibility</p:attrName>
                                        </p:attrNameLst>
                                      </p:cBhvr>
                                      <p:to>
                                        <p:strVal val="visible"/>
                                      </p:to>
                                    </p:set>
                                    <p:anim calcmode="lin" valueType="num">
                                      <p:cBhvr additive="base">
                                        <p:cTn id="52" dur="500" fill="hold"/>
                                        <p:tgtEl>
                                          <p:spTgt spid="32796"/>
                                        </p:tgtEl>
                                        <p:attrNameLst>
                                          <p:attrName>ppt_x</p:attrName>
                                        </p:attrNameLst>
                                      </p:cBhvr>
                                      <p:tavLst>
                                        <p:tav tm="0">
                                          <p:val>
                                            <p:strVal val="#ppt_x"/>
                                          </p:val>
                                        </p:tav>
                                        <p:tav tm="100000">
                                          <p:val>
                                            <p:strVal val="#ppt_x"/>
                                          </p:val>
                                        </p:tav>
                                      </p:tavLst>
                                    </p:anim>
                                    <p:anim calcmode="lin" valueType="num">
                                      <p:cBhvr additive="base">
                                        <p:cTn id="53" dur="500" fill="hold"/>
                                        <p:tgtEl>
                                          <p:spTgt spid="32796"/>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5000"/>
                            </p:stCondLst>
                            <p:childTnLst>
                              <p:par>
                                <p:cTn id="55" presetID="2" presetClass="entr" presetSubtype="4" fill="hold" grpId="0" nodeType="afterEffect">
                                  <p:stCondLst>
                                    <p:cond delay="0"/>
                                  </p:stCondLst>
                                  <p:childTnLst>
                                    <p:set>
                                      <p:cBhvr>
                                        <p:cTn id="56" dur="1" fill="hold">
                                          <p:stCondLst>
                                            <p:cond delay="0"/>
                                          </p:stCondLst>
                                        </p:cTn>
                                        <p:tgtEl>
                                          <p:spTgt spid="32797"/>
                                        </p:tgtEl>
                                        <p:attrNameLst>
                                          <p:attrName>style.visibility</p:attrName>
                                        </p:attrNameLst>
                                      </p:cBhvr>
                                      <p:to>
                                        <p:strVal val="visible"/>
                                      </p:to>
                                    </p:set>
                                    <p:anim calcmode="lin" valueType="num">
                                      <p:cBhvr additive="base">
                                        <p:cTn id="57" dur="500" fill="hold"/>
                                        <p:tgtEl>
                                          <p:spTgt spid="32797"/>
                                        </p:tgtEl>
                                        <p:attrNameLst>
                                          <p:attrName>ppt_x</p:attrName>
                                        </p:attrNameLst>
                                      </p:cBhvr>
                                      <p:tavLst>
                                        <p:tav tm="0">
                                          <p:val>
                                            <p:strVal val="#ppt_x"/>
                                          </p:val>
                                        </p:tav>
                                        <p:tav tm="100000">
                                          <p:val>
                                            <p:strVal val="#ppt_x"/>
                                          </p:val>
                                        </p:tav>
                                      </p:tavLst>
                                    </p:anim>
                                    <p:anim calcmode="lin" valueType="num">
                                      <p:cBhvr additive="base">
                                        <p:cTn id="58" dur="500" fill="hold"/>
                                        <p:tgtEl>
                                          <p:spTgt spid="32797"/>
                                        </p:tgtEl>
                                        <p:attrNameLst>
                                          <p:attrName>ppt_y</p:attrName>
                                        </p:attrNameLst>
                                      </p:cBhvr>
                                      <p:tavLst>
                                        <p:tav tm="0">
                                          <p:val>
                                            <p:strVal val="1+#ppt_h/2"/>
                                          </p:val>
                                        </p:tav>
                                        <p:tav tm="100000">
                                          <p:val>
                                            <p:strVal val="#ppt_y"/>
                                          </p:val>
                                        </p:tav>
                                      </p:tavLst>
                                    </p:anim>
                                  </p:childTnLst>
                                </p:cTn>
                              </p:par>
                            </p:childTnLst>
                          </p:cTn>
                        </p:par>
                        <p:par>
                          <p:cTn id="59" fill="hold" nodeType="afterGroup">
                            <p:stCondLst>
                              <p:cond delay="5500"/>
                            </p:stCondLst>
                            <p:childTnLst>
                              <p:par>
                                <p:cTn id="60" presetID="2" presetClass="entr" presetSubtype="4" fill="hold" grpId="0" nodeType="afterEffect">
                                  <p:stCondLst>
                                    <p:cond delay="0"/>
                                  </p:stCondLst>
                                  <p:childTnLst>
                                    <p:set>
                                      <p:cBhvr>
                                        <p:cTn id="61" dur="1" fill="hold">
                                          <p:stCondLst>
                                            <p:cond delay="0"/>
                                          </p:stCondLst>
                                        </p:cTn>
                                        <p:tgtEl>
                                          <p:spTgt spid="32798"/>
                                        </p:tgtEl>
                                        <p:attrNameLst>
                                          <p:attrName>style.visibility</p:attrName>
                                        </p:attrNameLst>
                                      </p:cBhvr>
                                      <p:to>
                                        <p:strVal val="visible"/>
                                      </p:to>
                                    </p:set>
                                    <p:anim calcmode="lin" valueType="num">
                                      <p:cBhvr additive="base">
                                        <p:cTn id="62" dur="500" fill="hold"/>
                                        <p:tgtEl>
                                          <p:spTgt spid="32798"/>
                                        </p:tgtEl>
                                        <p:attrNameLst>
                                          <p:attrName>ppt_x</p:attrName>
                                        </p:attrNameLst>
                                      </p:cBhvr>
                                      <p:tavLst>
                                        <p:tav tm="0">
                                          <p:val>
                                            <p:strVal val="#ppt_x"/>
                                          </p:val>
                                        </p:tav>
                                        <p:tav tm="100000">
                                          <p:val>
                                            <p:strVal val="#ppt_x"/>
                                          </p:val>
                                        </p:tav>
                                      </p:tavLst>
                                    </p:anim>
                                    <p:anim calcmode="lin" valueType="num">
                                      <p:cBhvr additive="base">
                                        <p:cTn id="63" dur="500" fill="hold"/>
                                        <p:tgtEl>
                                          <p:spTgt spid="32798"/>
                                        </p:tgtEl>
                                        <p:attrNameLst>
                                          <p:attrName>ppt_y</p:attrName>
                                        </p:attrNameLst>
                                      </p:cBhvr>
                                      <p:tavLst>
                                        <p:tav tm="0">
                                          <p:val>
                                            <p:strVal val="1+#ppt_h/2"/>
                                          </p:val>
                                        </p:tav>
                                        <p:tav tm="100000">
                                          <p:val>
                                            <p:strVal val="#ppt_y"/>
                                          </p:val>
                                        </p:tav>
                                      </p:tavLst>
                                    </p:anim>
                                  </p:childTnLst>
                                </p:cTn>
                              </p:par>
                            </p:childTnLst>
                          </p:cTn>
                        </p:par>
                        <p:par>
                          <p:cTn id="64" fill="hold" nodeType="afterGroup">
                            <p:stCondLst>
                              <p:cond delay="6000"/>
                            </p:stCondLst>
                            <p:childTnLst>
                              <p:par>
                                <p:cTn id="65" presetID="2" presetClass="entr" presetSubtype="4" fill="hold" grpId="0" nodeType="afterEffect">
                                  <p:stCondLst>
                                    <p:cond delay="0"/>
                                  </p:stCondLst>
                                  <p:childTnLst>
                                    <p:set>
                                      <p:cBhvr>
                                        <p:cTn id="66" dur="1" fill="hold">
                                          <p:stCondLst>
                                            <p:cond delay="0"/>
                                          </p:stCondLst>
                                        </p:cTn>
                                        <p:tgtEl>
                                          <p:spTgt spid="32799"/>
                                        </p:tgtEl>
                                        <p:attrNameLst>
                                          <p:attrName>style.visibility</p:attrName>
                                        </p:attrNameLst>
                                      </p:cBhvr>
                                      <p:to>
                                        <p:strVal val="visible"/>
                                      </p:to>
                                    </p:set>
                                    <p:anim calcmode="lin" valueType="num">
                                      <p:cBhvr additive="base">
                                        <p:cTn id="67" dur="500" fill="hold"/>
                                        <p:tgtEl>
                                          <p:spTgt spid="32799"/>
                                        </p:tgtEl>
                                        <p:attrNameLst>
                                          <p:attrName>ppt_x</p:attrName>
                                        </p:attrNameLst>
                                      </p:cBhvr>
                                      <p:tavLst>
                                        <p:tav tm="0">
                                          <p:val>
                                            <p:strVal val="#ppt_x"/>
                                          </p:val>
                                        </p:tav>
                                        <p:tav tm="100000">
                                          <p:val>
                                            <p:strVal val="#ppt_x"/>
                                          </p:val>
                                        </p:tav>
                                      </p:tavLst>
                                    </p:anim>
                                    <p:anim calcmode="lin" valueType="num">
                                      <p:cBhvr additive="base">
                                        <p:cTn id="68" dur="500" fill="hold"/>
                                        <p:tgtEl>
                                          <p:spTgt spid="32799"/>
                                        </p:tgtEl>
                                        <p:attrNameLst>
                                          <p:attrName>ppt_y</p:attrName>
                                        </p:attrNameLst>
                                      </p:cBhvr>
                                      <p:tavLst>
                                        <p:tav tm="0">
                                          <p:val>
                                            <p:strVal val="1+#ppt_h/2"/>
                                          </p:val>
                                        </p:tav>
                                        <p:tav tm="100000">
                                          <p:val>
                                            <p:strVal val="#ppt_y"/>
                                          </p:val>
                                        </p:tav>
                                      </p:tavLst>
                                    </p:anim>
                                  </p:childTnLst>
                                </p:cTn>
                              </p:par>
                            </p:childTnLst>
                          </p:cTn>
                        </p:par>
                        <p:par>
                          <p:cTn id="69" fill="hold" nodeType="afterGroup">
                            <p:stCondLst>
                              <p:cond delay="6500"/>
                            </p:stCondLst>
                            <p:childTnLst>
                              <p:par>
                                <p:cTn id="70" presetID="2" presetClass="entr" presetSubtype="4" fill="hold" grpId="0" nodeType="afterEffect">
                                  <p:stCondLst>
                                    <p:cond delay="0"/>
                                  </p:stCondLst>
                                  <p:childTnLst>
                                    <p:set>
                                      <p:cBhvr>
                                        <p:cTn id="71" dur="1" fill="hold">
                                          <p:stCondLst>
                                            <p:cond delay="0"/>
                                          </p:stCondLst>
                                        </p:cTn>
                                        <p:tgtEl>
                                          <p:spTgt spid="32800"/>
                                        </p:tgtEl>
                                        <p:attrNameLst>
                                          <p:attrName>style.visibility</p:attrName>
                                        </p:attrNameLst>
                                      </p:cBhvr>
                                      <p:to>
                                        <p:strVal val="visible"/>
                                      </p:to>
                                    </p:set>
                                    <p:anim calcmode="lin" valueType="num">
                                      <p:cBhvr additive="base">
                                        <p:cTn id="72" dur="500" fill="hold"/>
                                        <p:tgtEl>
                                          <p:spTgt spid="32800"/>
                                        </p:tgtEl>
                                        <p:attrNameLst>
                                          <p:attrName>ppt_x</p:attrName>
                                        </p:attrNameLst>
                                      </p:cBhvr>
                                      <p:tavLst>
                                        <p:tav tm="0">
                                          <p:val>
                                            <p:strVal val="#ppt_x"/>
                                          </p:val>
                                        </p:tav>
                                        <p:tav tm="100000">
                                          <p:val>
                                            <p:strVal val="#ppt_x"/>
                                          </p:val>
                                        </p:tav>
                                      </p:tavLst>
                                    </p:anim>
                                    <p:anim calcmode="lin" valueType="num">
                                      <p:cBhvr additive="base">
                                        <p:cTn id="73" dur="500" fill="hold"/>
                                        <p:tgtEl>
                                          <p:spTgt spid="32800"/>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15" presetClass="entr" presetSubtype="0" fill="hold" grpId="0" nodeType="clickEffect">
                                  <p:stCondLst>
                                    <p:cond delay="0"/>
                                  </p:stCondLst>
                                  <p:childTnLst>
                                    <p:set>
                                      <p:cBhvr>
                                        <p:cTn id="77" dur="1" fill="hold">
                                          <p:stCondLst>
                                            <p:cond delay="0"/>
                                          </p:stCondLst>
                                        </p:cTn>
                                        <p:tgtEl>
                                          <p:spTgt spid="76830"/>
                                        </p:tgtEl>
                                        <p:attrNameLst>
                                          <p:attrName>style.visibility</p:attrName>
                                        </p:attrNameLst>
                                      </p:cBhvr>
                                      <p:to>
                                        <p:strVal val="visible"/>
                                      </p:to>
                                    </p:set>
                                    <p:anim calcmode="lin" valueType="num">
                                      <p:cBhvr>
                                        <p:cTn id="78" dur="2000" fill="hold"/>
                                        <p:tgtEl>
                                          <p:spTgt spid="76830"/>
                                        </p:tgtEl>
                                        <p:attrNameLst>
                                          <p:attrName>ppt_w</p:attrName>
                                        </p:attrNameLst>
                                      </p:cBhvr>
                                      <p:tavLst>
                                        <p:tav tm="0">
                                          <p:val>
                                            <p:fltVal val="0"/>
                                          </p:val>
                                        </p:tav>
                                        <p:tav tm="100000">
                                          <p:val>
                                            <p:strVal val="#ppt_w"/>
                                          </p:val>
                                        </p:tav>
                                      </p:tavLst>
                                    </p:anim>
                                    <p:anim calcmode="lin" valueType="num">
                                      <p:cBhvr>
                                        <p:cTn id="79" dur="2000" fill="hold"/>
                                        <p:tgtEl>
                                          <p:spTgt spid="76830"/>
                                        </p:tgtEl>
                                        <p:attrNameLst>
                                          <p:attrName>ppt_h</p:attrName>
                                        </p:attrNameLst>
                                      </p:cBhvr>
                                      <p:tavLst>
                                        <p:tav tm="0">
                                          <p:val>
                                            <p:fltVal val="0"/>
                                          </p:val>
                                        </p:tav>
                                        <p:tav tm="100000">
                                          <p:val>
                                            <p:strVal val="#ppt_h"/>
                                          </p:val>
                                        </p:tav>
                                      </p:tavLst>
                                    </p:anim>
                                    <p:anim calcmode="lin" valueType="num">
                                      <p:cBhvr>
                                        <p:cTn id="80" dur="2000" fill="hold"/>
                                        <p:tgtEl>
                                          <p:spTgt spid="76830"/>
                                        </p:tgtEl>
                                        <p:attrNameLst>
                                          <p:attrName>ppt_x</p:attrName>
                                        </p:attrNameLst>
                                      </p:cBhvr>
                                      <p:tavLst>
                                        <p:tav tm="0" fmla="#ppt_x+(cos(-2*pi*(1-$))*-#ppt_x-sin(-2*pi*(1-$))*(1-#ppt_y))*(1-$)">
                                          <p:val>
                                            <p:fltVal val="0"/>
                                          </p:val>
                                        </p:tav>
                                        <p:tav tm="100000">
                                          <p:val>
                                            <p:fltVal val="1"/>
                                          </p:val>
                                        </p:tav>
                                      </p:tavLst>
                                    </p:anim>
                                    <p:anim calcmode="lin" valueType="num">
                                      <p:cBhvr>
                                        <p:cTn id="81" dur="2000" fill="hold"/>
                                        <p:tgtEl>
                                          <p:spTgt spid="768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7" grpId="0" animBg="1"/>
      <p:bldP spid="32788" grpId="0" animBg="1"/>
      <p:bldP spid="32789" grpId="0" animBg="1"/>
      <p:bldP spid="32790" grpId="0" animBg="1"/>
      <p:bldP spid="32791" grpId="0" animBg="1"/>
      <p:bldP spid="32792" grpId="0" animBg="1"/>
      <p:bldP spid="32793" grpId="0" animBg="1"/>
      <p:bldP spid="32794" grpId="0" animBg="1"/>
      <p:bldP spid="32795" grpId="0" animBg="1"/>
      <p:bldP spid="32796" grpId="0" animBg="1"/>
      <p:bldP spid="32797" grpId="0" animBg="1"/>
      <p:bldP spid="32798" grpId="0" animBg="1"/>
      <p:bldP spid="32799" grpId="0" animBg="1"/>
      <p:bldP spid="32800" grpId="0" animBg="1"/>
      <p:bldP spid="768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ea typeface="+mj-ea"/>
              </a:rPr>
              <a:t>Internal and External Stakeholders/Constituents</a:t>
            </a:r>
            <a:endParaRPr lang="en-US" sz="4000" b="1" dirty="0">
              <a:ea typeface="+mj-ea"/>
            </a:endParaRPr>
          </a:p>
        </p:txBody>
      </p:sp>
      <p:sp>
        <p:nvSpPr>
          <p:cNvPr id="132099" name="Content Placeholder 2"/>
          <p:cNvSpPr>
            <a:spLocks noGrp="1"/>
          </p:cNvSpPr>
          <p:nvPr>
            <p:ph idx="1"/>
          </p:nvPr>
        </p:nvSpPr>
        <p:spPr/>
        <p:txBody>
          <a:bodyPr/>
          <a:lstStyle/>
          <a:p>
            <a:pPr marL="0" indent="0">
              <a:buNone/>
            </a:pPr>
            <a:r>
              <a:rPr lang="en-US" b="1" dirty="0" smtClean="0"/>
              <a:t>Internal</a:t>
            </a:r>
            <a:r>
              <a:rPr lang="en-US" dirty="0" smtClean="0"/>
              <a:t> – those who work within the school system on a daily basis and who largely control what goes on there. Includes teachers, administrators, staff, district leadership and staff, and school board members.</a:t>
            </a:r>
          </a:p>
        </p:txBody>
      </p:sp>
      <p:sp>
        <p:nvSpPr>
          <p:cNvPr id="132100"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fld id="{C226EA0A-6FED-45BD-A8C7-0A00A64E00F6}" type="slidenum">
              <a:rPr lang="en-US" altLang="en-US" smtClean="0">
                <a:solidFill>
                  <a:srgbClr val="000000"/>
                </a:solidFill>
                <a:latin typeface="Calibri" pitchFamily="34" charset="0"/>
              </a:rPr>
              <a:pPr eaLnBrk="1" fontAlgn="base" hangingPunct="1">
                <a:spcBef>
                  <a:spcPct val="0"/>
                </a:spcBef>
                <a:spcAft>
                  <a:spcPct val="0"/>
                </a:spcAft>
              </a:pPr>
              <a:t>25</a:t>
            </a:fld>
            <a:endParaRPr lang="en-US" altLang="en-US" smtClean="0">
              <a:solidFill>
                <a:srgbClr val="000000"/>
              </a:solidFill>
              <a:latin typeface="Calibri" pitchFamily="34" charset="0"/>
            </a:endParaRPr>
          </a:p>
        </p:txBody>
      </p:sp>
    </p:spTree>
    <p:extLst>
      <p:ext uri="{BB962C8B-B14F-4D97-AF65-F5344CB8AC3E}">
        <p14:creationId xmlns:p14="http://schemas.microsoft.com/office/powerpoint/2010/main" val="2793726499"/>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ea typeface="+mj-ea"/>
              </a:rPr>
              <a:t>Internal and External Stakeholders/Constituents</a:t>
            </a:r>
            <a:endParaRPr lang="en-US" sz="4000" b="1" dirty="0">
              <a:ea typeface="+mj-ea"/>
            </a:endParaRPr>
          </a:p>
        </p:txBody>
      </p:sp>
      <p:sp>
        <p:nvSpPr>
          <p:cNvPr id="133123" name="Content Placeholder 2"/>
          <p:cNvSpPr>
            <a:spLocks noGrp="1"/>
          </p:cNvSpPr>
          <p:nvPr>
            <p:ph idx="1"/>
          </p:nvPr>
        </p:nvSpPr>
        <p:spPr/>
        <p:txBody>
          <a:bodyPr/>
          <a:lstStyle/>
          <a:p>
            <a:pPr marL="0" indent="0">
              <a:buNone/>
            </a:pPr>
            <a:r>
              <a:rPr lang="en-US" b="1" dirty="0" smtClean="0"/>
              <a:t>External</a:t>
            </a:r>
            <a:r>
              <a:rPr lang="en-US" dirty="0" smtClean="0"/>
              <a:t> – those outside the day-to-day work of the schools who have a strong interest in school outcomes but who do not directly determine what goes into producing those outcomes.</a:t>
            </a:r>
          </a:p>
        </p:txBody>
      </p:sp>
      <p:sp>
        <p:nvSpPr>
          <p:cNvPr id="133124"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fld id="{008AF9D2-A258-4195-BFEB-3BB4EE755C4A}" type="slidenum">
              <a:rPr lang="en-US" altLang="en-US" smtClean="0">
                <a:solidFill>
                  <a:srgbClr val="000000"/>
                </a:solidFill>
                <a:latin typeface="Calibri" pitchFamily="34" charset="0"/>
              </a:rPr>
              <a:pPr eaLnBrk="1" fontAlgn="base" hangingPunct="1">
                <a:spcBef>
                  <a:spcPct val="0"/>
                </a:spcBef>
                <a:spcAft>
                  <a:spcPct val="0"/>
                </a:spcAft>
              </a:pPr>
              <a:t>26</a:t>
            </a:fld>
            <a:endParaRPr lang="en-US" altLang="en-US" smtClean="0">
              <a:solidFill>
                <a:srgbClr val="000000"/>
              </a:solidFill>
              <a:latin typeface="Calibri" pitchFamily="34" charset="0"/>
            </a:endParaRPr>
          </a:p>
        </p:txBody>
      </p:sp>
    </p:spTree>
    <p:extLst>
      <p:ext uri="{BB962C8B-B14F-4D97-AF65-F5344CB8AC3E}">
        <p14:creationId xmlns:p14="http://schemas.microsoft.com/office/powerpoint/2010/main" val="3563189897"/>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r>
              <a:rPr lang="en-US" b="1" smtClean="0"/>
              <a:t>Audiences &amp; Levels of Engagement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7578339"/>
              </p:ext>
            </p:extLst>
          </p:nvPr>
        </p:nvGraphicFramePr>
        <p:xfrm>
          <a:off x="1828800" y="2057400"/>
          <a:ext cx="6858000" cy="3200400"/>
        </p:xfrm>
        <a:graphic>
          <a:graphicData uri="http://schemas.openxmlformats.org/drawingml/2006/table">
            <a:tbl>
              <a:tblPr firstRow="1" bandRow="1">
                <a:tableStyleId>{D7AC3CCA-C797-4891-BE02-D94E43425B78}</a:tableStyleId>
              </a:tblPr>
              <a:tblGrid>
                <a:gridCol w="1447800"/>
                <a:gridCol w="1676400"/>
                <a:gridCol w="1600200"/>
                <a:gridCol w="2133600"/>
              </a:tblGrid>
              <a:tr h="3200400">
                <a:tc>
                  <a:txBody>
                    <a:bodyPr/>
                    <a:lstStyle/>
                    <a:p>
                      <a:r>
                        <a:rPr lang="en-US" sz="2800" dirty="0" smtClean="0"/>
                        <a:t>Inform</a:t>
                      </a:r>
                      <a:r>
                        <a:rPr lang="en-US" sz="1800" dirty="0" smtClean="0"/>
                        <a:t> requires broad level of awareness and may also be influential with others</a:t>
                      </a:r>
                      <a:endParaRPr lang="en-US" sz="1800" dirty="0"/>
                    </a:p>
                  </a:txBody>
                  <a:tcPr marT="45725" marB="45725"/>
                </a:tc>
                <a:tc>
                  <a:txBody>
                    <a:bodyPr/>
                    <a:lstStyle/>
                    <a:p>
                      <a:r>
                        <a:rPr lang="en-US" sz="2800" dirty="0" smtClean="0"/>
                        <a:t>Consult </a:t>
                      </a:r>
                      <a:r>
                        <a:rPr lang="en-US" sz="1800" dirty="0" smtClean="0"/>
                        <a:t> need to have a good</a:t>
                      </a:r>
                      <a:r>
                        <a:rPr lang="en-US" sz="1800" baseline="0" dirty="0" smtClean="0"/>
                        <a:t> </a:t>
                      </a:r>
                      <a:r>
                        <a:rPr lang="en-US" sz="1800" dirty="0" smtClean="0"/>
                        <a:t>understand-ing and will provide input at key times</a:t>
                      </a:r>
                      <a:endParaRPr lang="en-US" sz="1800" dirty="0"/>
                    </a:p>
                  </a:txBody>
                  <a:tcPr marT="45725" marB="45725"/>
                </a:tc>
                <a:tc>
                  <a:txBody>
                    <a:bodyPr/>
                    <a:lstStyle/>
                    <a:p>
                      <a:r>
                        <a:rPr lang="en-US" sz="2800" dirty="0" smtClean="0"/>
                        <a:t>Involve</a:t>
                      </a:r>
                      <a:r>
                        <a:rPr lang="en-US" sz="1800" dirty="0" smtClean="0"/>
                        <a:t> have a high level of </a:t>
                      </a:r>
                    </a:p>
                    <a:p>
                      <a:r>
                        <a:rPr lang="en-US" sz="1800" dirty="0" smtClean="0"/>
                        <a:t>engagement and</a:t>
                      </a:r>
                      <a:r>
                        <a:rPr lang="en-US" sz="1800" baseline="0" dirty="0" smtClean="0"/>
                        <a:t> are involved in decision-making processes</a:t>
                      </a:r>
                      <a:endParaRPr lang="en-US" sz="1800" dirty="0"/>
                    </a:p>
                  </a:txBody>
                  <a:tcPr marT="45725" marB="45725"/>
                </a:tc>
                <a:tc>
                  <a:txBody>
                    <a:bodyPr/>
                    <a:lstStyle/>
                    <a:p>
                      <a:r>
                        <a:rPr lang="en-US" sz="2400" dirty="0" smtClean="0"/>
                        <a:t>Collaborate </a:t>
                      </a:r>
                      <a:r>
                        <a:rPr lang="en-US" sz="1800" dirty="0" smtClean="0"/>
                        <a:t>responsible for implementing and monitoring</a:t>
                      </a:r>
                      <a:endParaRPr lang="en-US" sz="1800" dirty="0"/>
                    </a:p>
                  </a:txBody>
                  <a:tcPr marT="45725" marB="45725"/>
                </a:tc>
              </a:tr>
            </a:tbl>
          </a:graphicData>
        </a:graphic>
      </p:graphicFrame>
      <p:sp>
        <p:nvSpPr>
          <p:cNvPr id="134159"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fld id="{F6FD8E1E-6D61-49AD-B33B-DB4BDD3AF49E}" type="slidenum">
              <a:rPr lang="en-US" altLang="en-US" smtClean="0">
                <a:solidFill>
                  <a:srgbClr val="000000"/>
                </a:solidFill>
                <a:latin typeface="Calibri" pitchFamily="34" charset="0"/>
              </a:rPr>
              <a:pPr eaLnBrk="1" fontAlgn="base" hangingPunct="1">
                <a:spcBef>
                  <a:spcPct val="0"/>
                </a:spcBef>
                <a:spcAft>
                  <a:spcPct val="0"/>
                </a:spcAft>
              </a:pPr>
              <a:t>27</a:t>
            </a:fld>
            <a:endParaRPr lang="en-US" altLang="en-US" smtClean="0">
              <a:solidFill>
                <a:srgbClr val="000000"/>
              </a:solidFill>
              <a:latin typeface="Calibri" pitchFamily="34" charset="0"/>
            </a:endParaRPr>
          </a:p>
        </p:txBody>
      </p:sp>
    </p:spTree>
    <p:extLst>
      <p:ext uri="{BB962C8B-B14F-4D97-AF65-F5344CB8AC3E}">
        <p14:creationId xmlns:p14="http://schemas.microsoft.com/office/powerpoint/2010/main" val="649636238"/>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83585" y="152400"/>
            <a:ext cx="6736565" cy="2209800"/>
          </a:xfrm>
        </p:spPr>
        <p:txBody>
          <a:bodyPr/>
          <a:lstStyle/>
          <a:p>
            <a:pPr marL="0" indent="0" algn="r" eaLnBrk="1" fontAlgn="auto" hangingPunct="1">
              <a:spcBef>
                <a:spcPts val="0"/>
              </a:spcBef>
              <a:spcAft>
                <a:spcPts val="0"/>
              </a:spcAft>
              <a:buFontTx/>
              <a:buNone/>
              <a:defRPr/>
            </a:pPr>
            <a:r>
              <a:rPr lang="en-US" sz="4000" b="1" kern="1200" spc="50" dirty="0" smtClean="0">
                <a:ln w="11430"/>
                <a:solidFill>
                  <a:schemeClr val="tx2">
                    <a:lumMod val="75000"/>
                  </a:schemeClr>
                </a:solidFill>
                <a:effectLst>
                  <a:outerShdw blurRad="76200" dist="50800" dir="5400000" algn="tl" rotWithShape="0">
                    <a:srgbClr val="000000">
                      <a:alpha val="65000"/>
                    </a:srgbClr>
                  </a:outerShdw>
                </a:effectLst>
                <a:latin typeface="Rockwell" pitchFamily="18" charset="0"/>
                <a:ea typeface="+mn-ea"/>
              </a:rPr>
              <a:t>What will they be doing</a:t>
            </a:r>
          </a:p>
          <a:p>
            <a:pPr marL="0" indent="0" algn="r" eaLnBrk="1" fontAlgn="auto" hangingPunct="1">
              <a:spcBef>
                <a:spcPts val="0"/>
              </a:spcBef>
              <a:spcAft>
                <a:spcPts val="0"/>
              </a:spcAft>
              <a:buFontTx/>
              <a:buNone/>
              <a:defRPr/>
            </a:pPr>
            <a:r>
              <a:rPr lang="en-US" sz="4000" b="1" kern="1200" spc="50" dirty="0" smtClean="0">
                <a:ln w="11430"/>
                <a:solidFill>
                  <a:schemeClr val="tx2">
                    <a:lumMod val="75000"/>
                  </a:schemeClr>
                </a:solidFill>
                <a:effectLst>
                  <a:outerShdw blurRad="76200" dist="50800" dir="5400000" algn="tl" rotWithShape="0">
                    <a:srgbClr val="000000">
                      <a:alpha val="65000"/>
                    </a:srgbClr>
                  </a:outerShdw>
                </a:effectLst>
                <a:latin typeface="Rockwell" pitchFamily="18" charset="0"/>
                <a:ea typeface="+mn-ea"/>
              </a:rPr>
              <a:t>five </a:t>
            </a:r>
            <a:r>
              <a:rPr lang="en-US" sz="4000" b="1" kern="1200" spc="50" dirty="0">
                <a:ln w="11430"/>
                <a:solidFill>
                  <a:schemeClr val="tx2">
                    <a:lumMod val="75000"/>
                  </a:schemeClr>
                </a:solidFill>
                <a:effectLst>
                  <a:outerShdw blurRad="76200" dist="50800" dir="5400000" algn="tl" rotWithShape="0">
                    <a:srgbClr val="000000">
                      <a:alpha val="65000"/>
                    </a:srgbClr>
                  </a:outerShdw>
                </a:effectLst>
                <a:latin typeface="Rockwell" pitchFamily="18" charset="0"/>
                <a:ea typeface="+mn-ea"/>
              </a:rPr>
              <a:t>years after </a:t>
            </a:r>
            <a:endParaRPr lang="en-US" sz="4000" b="1" kern="1200" spc="50" dirty="0" smtClean="0">
              <a:ln w="11430"/>
              <a:solidFill>
                <a:schemeClr val="tx2">
                  <a:lumMod val="75000"/>
                </a:schemeClr>
              </a:solidFill>
              <a:effectLst>
                <a:outerShdw blurRad="76200" dist="50800" dir="5400000" algn="tl" rotWithShape="0">
                  <a:srgbClr val="000000">
                    <a:alpha val="65000"/>
                  </a:srgbClr>
                </a:outerShdw>
              </a:effectLst>
              <a:latin typeface="Rockwell" pitchFamily="18" charset="0"/>
              <a:ea typeface="+mn-ea"/>
            </a:endParaRPr>
          </a:p>
          <a:p>
            <a:pPr marL="0" indent="0" algn="r" eaLnBrk="1" fontAlgn="auto" hangingPunct="1">
              <a:spcBef>
                <a:spcPts val="0"/>
              </a:spcBef>
              <a:spcAft>
                <a:spcPts val="0"/>
              </a:spcAft>
              <a:buFontTx/>
              <a:buNone/>
              <a:defRPr/>
            </a:pPr>
            <a:r>
              <a:rPr lang="en-US" sz="4000" b="1" kern="1200" spc="50" dirty="0" smtClean="0">
                <a:ln w="11430"/>
                <a:solidFill>
                  <a:schemeClr val="tx2">
                    <a:lumMod val="75000"/>
                  </a:schemeClr>
                </a:solidFill>
                <a:effectLst>
                  <a:outerShdw blurRad="76200" dist="50800" dir="5400000" algn="tl" rotWithShape="0">
                    <a:srgbClr val="000000">
                      <a:alpha val="65000"/>
                    </a:srgbClr>
                  </a:outerShdw>
                </a:effectLst>
                <a:latin typeface="Rockwell" pitchFamily="18" charset="0"/>
                <a:ea typeface="+mn-ea"/>
              </a:rPr>
              <a:t>graduation?</a:t>
            </a:r>
            <a:endParaRPr lang="en-US" sz="4000" b="1" kern="1200" spc="50" dirty="0">
              <a:ln w="11430"/>
              <a:solidFill>
                <a:schemeClr val="tx2">
                  <a:lumMod val="75000"/>
                </a:schemeClr>
              </a:solidFill>
              <a:effectLst>
                <a:outerShdw blurRad="76200" dist="50800" dir="5400000" algn="tl" rotWithShape="0">
                  <a:srgbClr val="000000">
                    <a:alpha val="65000"/>
                  </a:srgbClr>
                </a:outerShdw>
              </a:effectLst>
              <a:latin typeface="Rockwell" pitchFamily="18" charset="0"/>
              <a:ea typeface="+mn-ea"/>
            </a:endParaRPr>
          </a:p>
        </p:txBody>
      </p:sp>
      <p:pic>
        <p:nvPicPr>
          <p:cNvPr id="123908" name="Picture 2" descr="C:\Users\NBrownell\AppData\Local\Microsoft\Windows\Temporary Internet Files\Content.Outlook\VFN7EAUP\IMG_03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94" y="554676"/>
            <a:ext cx="1943591" cy="1959924"/>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390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752600"/>
            <a:ext cx="2678113" cy="1981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391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573588"/>
            <a:ext cx="3276600" cy="21844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391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186238"/>
            <a:ext cx="3857625" cy="2155825"/>
          </a:xfrm>
          <a:prstGeom prst="rect">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123912"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fld id="{DF3D95CE-61EF-4B38-9839-0E25663DADC6}" type="slidenum">
              <a:rPr lang="en-US" altLang="en-US" smtClean="0">
                <a:solidFill>
                  <a:srgbClr val="000000"/>
                </a:solidFill>
                <a:latin typeface="Calibri" pitchFamily="34" charset="0"/>
              </a:rPr>
              <a:pPr eaLnBrk="1" fontAlgn="base" hangingPunct="1">
                <a:spcBef>
                  <a:spcPct val="0"/>
                </a:spcBef>
                <a:spcAft>
                  <a:spcPct val="0"/>
                </a:spcAft>
              </a:pPr>
              <a:t>28</a:t>
            </a:fld>
            <a:endParaRPr lang="en-US" altLang="en-US" dirty="0" smtClean="0">
              <a:solidFill>
                <a:srgbClr val="000000"/>
              </a:solidFill>
              <a:latin typeface="Calibri" pitchFamily="34" charset="0"/>
            </a:endParaRPr>
          </a:p>
        </p:txBody>
      </p:sp>
      <p:pic>
        <p:nvPicPr>
          <p:cNvPr id="1028" name="Picture 4" descr="C:\Users\NBrownell\AppData\Local\Microsoft\Windows\Temporary Internet Files\Content.IE5\9A1MJ061\MP900446469[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5232" y="2209800"/>
            <a:ext cx="3200400" cy="213360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844581"/>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09600"/>
            <a:ext cx="7086600" cy="1143000"/>
          </a:xfrm>
        </p:spPr>
        <p:txBody>
          <a:bodyPr/>
          <a:lstStyle/>
          <a:p>
            <a:r>
              <a:rPr lang="en-US" dirty="0" smtClean="0"/>
              <a:t> </a:t>
            </a:r>
            <a:r>
              <a:rPr lang="en-US" b="1" dirty="0" smtClean="0"/>
              <a:t>CDE Communications Toolkit</a:t>
            </a:r>
            <a:endParaRPr lang="en-US" b="1" dirty="0"/>
          </a:p>
        </p:txBody>
      </p:sp>
      <p:sp>
        <p:nvSpPr>
          <p:cNvPr id="3" name="Content Placeholder 2"/>
          <p:cNvSpPr>
            <a:spLocks noGrp="1"/>
          </p:cNvSpPr>
          <p:nvPr>
            <p:ph idx="1"/>
          </p:nvPr>
        </p:nvSpPr>
        <p:spPr/>
        <p:txBody>
          <a:bodyPr/>
          <a:lstStyle/>
          <a:p>
            <a:r>
              <a:rPr lang="en-US" dirty="0" smtClean="0">
                <a:solidFill>
                  <a:srgbClr val="000066"/>
                </a:solidFill>
              </a:rPr>
              <a:t>Introduction</a:t>
            </a:r>
          </a:p>
          <a:p>
            <a:r>
              <a:rPr lang="en-US" dirty="0" smtClean="0">
                <a:solidFill>
                  <a:srgbClr val="000066"/>
                </a:solidFill>
              </a:rPr>
              <a:t>Strategic Communications</a:t>
            </a:r>
          </a:p>
          <a:p>
            <a:r>
              <a:rPr lang="en-US" dirty="0" smtClean="0">
                <a:solidFill>
                  <a:srgbClr val="000066"/>
                </a:solidFill>
              </a:rPr>
              <a:t>Audience Mapping</a:t>
            </a:r>
          </a:p>
          <a:p>
            <a:r>
              <a:rPr lang="en-US" dirty="0" smtClean="0">
                <a:solidFill>
                  <a:srgbClr val="000066"/>
                </a:solidFill>
              </a:rPr>
              <a:t>Key Messaging Purpose and Tips</a:t>
            </a:r>
          </a:p>
          <a:p>
            <a:r>
              <a:rPr lang="en-US" dirty="0" smtClean="0">
                <a:solidFill>
                  <a:srgbClr val="000066"/>
                </a:solidFill>
              </a:rPr>
              <a:t>Audience Specificity</a:t>
            </a:r>
          </a:p>
          <a:p>
            <a:endParaRPr lang="en-US" dirty="0">
              <a:solidFill>
                <a:srgbClr val="000066"/>
              </a:solidFill>
            </a:endParaRPr>
          </a:p>
          <a:p>
            <a:pPr marL="0" indent="0">
              <a:buNone/>
            </a:pPr>
            <a:r>
              <a:rPr lang="en-US" dirty="0">
                <a:solidFill>
                  <a:srgbClr val="000066"/>
                </a:solidFill>
              </a:rPr>
              <a:t>http://</a:t>
            </a:r>
            <a:r>
              <a:rPr lang="en-US" dirty="0" err="1">
                <a:solidFill>
                  <a:srgbClr val="000066"/>
                </a:solidFill>
              </a:rPr>
              <a:t>www.cde.ca.gov</a:t>
            </a:r>
            <a:r>
              <a:rPr lang="en-US" dirty="0">
                <a:solidFill>
                  <a:srgbClr val="000066"/>
                </a:solidFill>
              </a:rPr>
              <a:t>/re/cc/</a:t>
            </a:r>
          </a:p>
        </p:txBody>
      </p:sp>
    </p:spTree>
    <p:extLst>
      <p:ext uri="{BB962C8B-B14F-4D97-AF65-F5344CB8AC3E}">
        <p14:creationId xmlns:p14="http://schemas.microsoft.com/office/powerpoint/2010/main" val="2172383094"/>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600200" y="304800"/>
            <a:ext cx="7239000" cy="1143000"/>
          </a:xfrm>
        </p:spPr>
        <p:txBody>
          <a:bodyPr/>
          <a:lstStyle/>
          <a:p>
            <a:r>
              <a:rPr lang="en-US" altLang="en-US" sz="4000" b="1" dirty="0" smtClean="0">
                <a:cs typeface="Times New Roman" pitchFamily="18" charset="0"/>
              </a:rPr>
              <a:t>Common Core Adopted</a:t>
            </a:r>
            <a:endParaRPr lang="en-US" altLang="en-US" sz="4000" b="1" dirty="0" smtClean="0"/>
          </a:p>
        </p:txBody>
      </p:sp>
      <p:sp>
        <p:nvSpPr>
          <p:cNvPr id="51203" name="Content Placeholder 2"/>
          <p:cNvSpPr>
            <a:spLocks noGrp="1"/>
          </p:cNvSpPr>
          <p:nvPr>
            <p:ph idx="1"/>
          </p:nvPr>
        </p:nvSpPr>
        <p:spPr>
          <a:xfrm>
            <a:off x="1752600" y="1524000"/>
            <a:ext cx="7162800" cy="4114800"/>
          </a:xfrm>
        </p:spPr>
        <p:txBody>
          <a:bodyPr/>
          <a:lstStyle/>
          <a:p>
            <a:pPr>
              <a:spcBef>
                <a:spcPct val="0"/>
              </a:spcBef>
              <a:buFont typeface="Symbol" pitchFamily="18" charset="2"/>
              <a:buChar char=""/>
            </a:pPr>
            <a:r>
              <a:rPr lang="en-US" altLang="en-US" sz="3600" dirty="0" smtClean="0">
                <a:cs typeface="Times New Roman" pitchFamily="18" charset="0"/>
              </a:rPr>
              <a:t>Reviewed and adopted by the CA State Board in August, 2010</a:t>
            </a:r>
          </a:p>
          <a:p>
            <a:pPr>
              <a:spcBef>
                <a:spcPct val="0"/>
              </a:spcBef>
              <a:buFont typeface="Symbol" pitchFamily="18" charset="2"/>
              <a:buChar char=""/>
            </a:pPr>
            <a:r>
              <a:rPr lang="en-US" altLang="en-US" sz="3600" dirty="0" smtClean="0">
                <a:cs typeface="Times New Roman" pitchFamily="18" charset="0"/>
              </a:rPr>
              <a:t>Pursuant to Senate Legislation</a:t>
            </a:r>
          </a:p>
          <a:p>
            <a:pPr>
              <a:spcBef>
                <a:spcPct val="0"/>
              </a:spcBef>
              <a:buFont typeface="Symbol" pitchFamily="18" charset="2"/>
              <a:buChar char=""/>
            </a:pPr>
            <a:r>
              <a:rPr lang="en-US" altLang="en-US" sz="3600" dirty="0" smtClean="0">
                <a:cs typeface="Times New Roman" pitchFamily="18" charset="0"/>
              </a:rPr>
              <a:t>Vetted by Commission of practitioners and scholars</a:t>
            </a:r>
          </a:p>
          <a:p>
            <a:pPr>
              <a:spcBef>
                <a:spcPct val="0"/>
              </a:spcBef>
              <a:buFont typeface="Symbol" pitchFamily="18" charset="2"/>
              <a:buChar char=""/>
            </a:pPr>
            <a:r>
              <a:rPr lang="en-US" altLang="en-US" sz="3600" dirty="0" smtClean="0">
                <a:cs typeface="Times New Roman" pitchFamily="18" charset="0"/>
              </a:rPr>
              <a:t>Natural next step to remodel our standards and focus on college, career and civic preparedness</a:t>
            </a:r>
            <a:endParaRPr lang="en-AU" altLang="en-US" sz="3600" dirty="0" smtClean="0">
              <a:cs typeface="Times New Roman" pitchFamily="18" charset="0"/>
            </a:endParaRPr>
          </a:p>
          <a:p>
            <a:pPr>
              <a:spcBef>
                <a:spcPct val="0"/>
              </a:spcBef>
              <a:buFont typeface="Symbol" pitchFamily="18" charset="2"/>
              <a:buChar char=""/>
            </a:pPr>
            <a:endParaRPr lang="en-US" altLang="en-US" sz="2000" dirty="0" smtClean="0">
              <a:cs typeface="Times New Roman" pitchFamily="18" charset="0"/>
            </a:endParaRPr>
          </a:p>
          <a:p>
            <a:endParaRPr lang="en-US" altLang="en-US" sz="2000" dirty="0" smtClean="0"/>
          </a:p>
        </p:txBody>
      </p:sp>
    </p:spTree>
    <p:extLst>
      <p:ext uri="{BB962C8B-B14F-4D97-AF65-F5344CB8AC3E}">
        <p14:creationId xmlns:p14="http://schemas.microsoft.com/office/powerpoint/2010/main" val="3115482713"/>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6858000" cy="1143000"/>
          </a:xfrm>
        </p:spPr>
        <p:txBody>
          <a:bodyPr/>
          <a:lstStyle/>
          <a:p>
            <a:r>
              <a:rPr lang="en-US" b="1" dirty="0" smtClean="0"/>
              <a:t>Communication Tools</a:t>
            </a:r>
            <a:endParaRPr lang="en-US" b="1" dirty="0"/>
          </a:p>
        </p:txBody>
      </p:sp>
      <p:sp>
        <p:nvSpPr>
          <p:cNvPr id="3" name="Content Placeholder 2"/>
          <p:cNvSpPr>
            <a:spLocks noGrp="1"/>
          </p:cNvSpPr>
          <p:nvPr>
            <p:ph idx="1"/>
          </p:nvPr>
        </p:nvSpPr>
        <p:spPr>
          <a:xfrm>
            <a:off x="1905000" y="1066800"/>
            <a:ext cx="6858000" cy="4114800"/>
          </a:xfrm>
        </p:spPr>
        <p:txBody>
          <a:bodyPr/>
          <a:lstStyle/>
          <a:p>
            <a:r>
              <a:rPr lang="en-US" dirty="0" smtClean="0"/>
              <a:t>Use of the “</a:t>
            </a:r>
            <a:r>
              <a:rPr lang="en-US" b="1" dirty="0" smtClean="0"/>
              <a:t>educational orchestra</a:t>
            </a:r>
            <a:r>
              <a:rPr lang="en-US" dirty="0" smtClean="0"/>
              <a:t>” metaphor provides a counterpoint to the ongoing educational conflict narratives</a:t>
            </a:r>
          </a:p>
          <a:p>
            <a:r>
              <a:rPr lang="en-US" dirty="0" smtClean="0"/>
              <a:t>Educational </a:t>
            </a:r>
            <a:r>
              <a:rPr lang="en-US" b="1" dirty="0" smtClean="0"/>
              <a:t>remodeling</a:t>
            </a:r>
            <a:r>
              <a:rPr lang="en-US" dirty="0" smtClean="0"/>
              <a:t> rather than reform is more concrete, slows magic bullet thinking</a:t>
            </a:r>
          </a:p>
          <a:p>
            <a:r>
              <a:rPr lang="en-US" dirty="0" smtClean="0"/>
              <a:t>Future preparation, </a:t>
            </a:r>
            <a:r>
              <a:rPr lang="en-US" b="1" dirty="0" smtClean="0"/>
              <a:t>college and career readiness</a:t>
            </a:r>
            <a:r>
              <a:rPr lang="en-US" dirty="0" smtClean="0"/>
              <a:t>, orients the public toward a collective importance of a strong public education system</a:t>
            </a:r>
          </a:p>
          <a:p>
            <a:endParaRPr lang="en-US" dirty="0"/>
          </a:p>
        </p:txBody>
      </p:sp>
      <p:sp>
        <p:nvSpPr>
          <p:cNvPr id="4" name="Slide Number Placeholder 3"/>
          <p:cNvSpPr>
            <a:spLocks noGrp="1"/>
          </p:cNvSpPr>
          <p:nvPr>
            <p:ph type="sldNum" sz="quarter" idx="12"/>
          </p:nvPr>
        </p:nvSpPr>
        <p:spPr/>
        <p:txBody>
          <a:bodyPr/>
          <a:lstStyle/>
          <a:p>
            <a:pPr>
              <a:defRPr/>
            </a:pPr>
            <a:fld id="{D25195FD-6EA6-4034-AB30-3A1808A95A51}" type="slidenum">
              <a:rPr lang="en-US" altLang="en-US" smtClean="0"/>
              <a:pPr>
                <a:defRPr/>
              </a:pPr>
              <a:t>30</a:t>
            </a:fld>
            <a:endParaRPr lang="en-US" altLang="en-US" dirty="0"/>
          </a:p>
        </p:txBody>
      </p:sp>
    </p:spTree>
    <p:extLst>
      <p:ext uri="{BB962C8B-B14F-4D97-AF65-F5344CB8AC3E}">
        <p14:creationId xmlns:p14="http://schemas.microsoft.com/office/powerpoint/2010/main" val="507919097"/>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7391400" cy="685800"/>
          </a:xfrm>
        </p:spPr>
        <p:txBody>
          <a:bodyPr/>
          <a:lstStyle/>
          <a:p>
            <a:r>
              <a:rPr lang="en-US" dirty="0" smtClean="0"/>
              <a:t> </a:t>
            </a:r>
            <a:r>
              <a:rPr lang="en-US" b="1" dirty="0" smtClean="0"/>
              <a:t>Great City Schools - Messages</a:t>
            </a:r>
            <a:endParaRPr lang="en-US" b="1" dirty="0"/>
          </a:p>
        </p:txBody>
      </p:sp>
      <p:sp>
        <p:nvSpPr>
          <p:cNvPr id="3" name="Content Placeholder 2"/>
          <p:cNvSpPr>
            <a:spLocks noGrp="1"/>
          </p:cNvSpPr>
          <p:nvPr>
            <p:ph idx="1"/>
          </p:nvPr>
        </p:nvSpPr>
        <p:spPr>
          <a:xfrm>
            <a:off x="1600200" y="914400"/>
            <a:ext cx="7543800" cy="4114800"/>
          </a:xfrm>
        </p:spPr>
        <p:txBody>
          <a:bodyPr/>
          <a:lstStyle/>
          <a:p>
            <a:pPr marL="457200" indent="-457200">
              <a:buFont typeface="+mj-lt"/>
              <a:buAutoNum type="arabicPeriod"/>
            </a:pPr>
            <a:r>
              <a:rPr lang="en-US" sz="2400" dirty="0"/>
              <a:t>Identify key audiences. </a:t>
            </a:r>
          </a:p>
          <a:p>
            <a:pPr marL="457200" indent="-457200">
              <a:buFont typeface="+mj-lt"/>
              <a:buAutoNum type="arabicPeriod"/>
            </a:pPr>
            <a:r>
              <a:rPr lang="en-US" sz="2400" dirty="0" smtClean="0"/>
              <a:t>Develop </a:t>
            </a:r>
            <a:r>
              <a:rPr lang="en-US" sz="2400" dirty="0"/>
              <a:t>a set of primary </a:t>
            </a:r>
            <a:r>
              <a:rPr lang="en-US" sz="2400" dirty="0" smtClean="0"/>
              <a:t>messages, secondary </a:t>
            </a:r>
            <a:r>
              <a:rPr lang="en-US" sz="2400" dirty="0"/>
              <a:t>messages with more detailed information geared to particular audiences. </a:t>
            </a:r>
          </a:p>
          <a:p>
            <a:pPr marL="457200" indent="-457200">
              <a:buFont typeface="+mj-lt"/>
              <a:buAutoNum type="arabicPeriod"/>
            </a:pPr>
            <a:r>
              <a:rPr lang="en-US" sz="2400" dirty="0" smtClean="0"/>
              <a:t>Connect </a:t>
            </a:r>
            <a:r>
              <a:rPr lang="en-US" sz="2400" dirty="0"/>
              <a:t>with stakeholders through real-life examples of the common core in </a:t>
            </a:r>
            <a:r>
              <a:rPr lang="en-US" sz="2400" dirty="0" smtClean="0"/>
              <a:t>action. </a:t>
            </a:r>
          </a:p>
          <a:p>
            <a:pPr marL="457200" indent="-457200">
              <a:buFont typeface="+mj-lt"/>
              <a:buAutoNum type="arabicPeriod"/>
            </a:pPr>
            <a:r>
              <a:rPr lang="en-US" sz="2400" dirty="0" smtClean="0"/>
              <a:t>Include </a:t>
            </a:r>
            <a:r>
              <a:rPr lang="en-US" sz="2400" dirty="0"/>
              <a:t>messages that prepare stakeholders for an apparent drop in test </a:t>
            </a:r>
            <a:r>
              <a:rPr lang="en-US" sz="2400" dirty="0" smtClean="0"/>
              <a:t>scores. </a:t>
            </a:r>
          </a:p>
          <a:p>
            <a:pPr marL="457200" indent="-457200">
              <a:buFont typeface="+mj-lt"/>
              <a:buAutoNum type="arabicPeriod"/>
            </a:pPr>
            <a:r>
              <a:rPr lang="en-US" sz="2400" dirty="0" smtClean="0"/>
              <a:t>Identify </a:t>
            </a:r>
            <a:r>
              <a:rPr lang="en-US" sz="2400" dirty="0"/>
              <a:t>other likely stakeholder concerns and misinformation, and </a:t>
            </a:r>
            <a:r>
              <a:rPr lang="en-US" sz="2400" dirty="0" smtClean="0"/>
              <a:t>prepare </a:t>
            </a:r>
            <a:r>
              <a:rPr lang="en-US" sz="2400" dirty="0"/>
              <a:t>messages in response. </a:t>
            </a:r>
            <a:endParaRPr lang="en-US" sz="2400" dirty="0" smtClean="0"/>
          </a:p>
          <a:p>
            <a:pPr marL="457200" indent="-457200">
              <a:buFont typeface="+mj-lt"/>
              <a:buAutoNum type="arabicPeriod"/>
            </a:pPr>
            <a:r>
              <a:rPr lang="en-US" sz="2400" dirty="0" smtClean="0"/>
              <a:t>In all messaging, link common core standards and assessments to other broad reforms underway in the district that will benefit children. </a:t>
            </a:r>
          </a:p>
          <a:p>
            <a:pPr marL="0" indent="0">
              <a:buNone/>
            </a:pPr>
            <a:r>
              <a:rPr lang="en-US" sz="2000" i="1" dirty="0" smtClean="0"/>
              <a:t>Communicating the Common Core Standards</a:t>
            </a:r>
            <a:endParaRPr lang="en-US" sz="2000" i="1" dirty="0"/>
          </a:p>
        </p:txBody>
      </p:sp>
    </p:spTree>
    <p:extLst>
      <p:ext uri="{BB962C8B-B14F-4D97-AF65-F5344CB8AC3E}">
        <p14:creationId xmlns:p14="http://schemas.microsoft.com/office/powerpoint/2010/main" val="2172383094"/>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924800" cy="685800"/>
          </a:xfrm>
        </p:spPr>
        <p:txBody>
          <a:bodyPr/>
          <a:lstStyle/>
          <a:p>
            <a:r>
              <a:rPr lang="en-US" b="1" dirty="0"/>
              <a:t>Great City </a:t>
            </a:r>
            <a:r>
              <a:rPr lang="en-US" b="1" dirty="0" smtClean="0"/>
              <a:t>Schools - Messengers</a:t>
            </a:r>
            <a:endParaRPr lang="en-US" b="1" dirty="0"/>
          </a:p>
        </p:txBody>
      </p:sp>
      <p:sp>
        <p:nvSpPr>
          <p:cNvPr id="3" name="Content Placeholder 2"/>
          <p:cNvSpPr>
            <a:spLocks noGrp="1"/>
          </p:cNvSpPr>
          <p:nvPr>
            <p:ph idx="1"/>
          </p:nvPr>
        </p:nvSpPr>
        <p:spPr>
          <a:xfrm>
            <a:off x="1828800" y="990600"/>
            <a:ext cx="7315200" cy="4114800"/>
          </a:xfrm>
        </p:spPr>
        <p:txBody>
          <a:bodyPr/>
          <a:lstStyle/>
          <a:p>
            <a:pPr marL="514350" indent="-514350">
              <a:buFont typeface="+mj-lt"/>
              <a:buAutoNum type="arabicPeriod"/>
            </a:pPr>
            <a:r>
              <a:rPr lang="en-US" sz="2800" dirty="0"/>
              <a:t>Make sure </a:t>
            </a:r>
            <a:r>
              <a:rPr lang="en-US" sz="2800" dirty="0" smtClean="0"/>
              <a:t>classroom </a:t>
            </a:r>
            <a:r>
              <a:rPr lang="en-US" sz="2800" dirty="0"/>
              <a:t>teachers </a:t>
            </a:r>
            <a:r>
              <a:rPr lang="en-US" sz="2800" dirty="0" smtClean="0"/>
              <a:t>know the local district goals and story.</a:t>
            </a:r>
            <a:endParaRPr lang="en-US" sz="2800" dirty="0"/>
          </a:p>
          <a:p>
            <a:pPr marL="514350" indent="-514350">
              <a:buFont typeface="+mj-lt"/>
              <a:buAutoNum type="arabicPeriod"/>
            </a:pPr>
            <a:r>
              <a:rPr lang="en-US" sz="2800" dirty="0" smtClean="0"/>
              <a:t>Think </a:t>
            </a:r>
            <a:r>
              <a:rPr lang="en-US" sz="2800" dirty="0"/>
              <a:t>of parents and community members not only as consumers </a:t>
            </a:r>
            <a:r>
              <a:rPr lang="en-US" sz="2800" dirty="0" smtClean="0"/>
              <a:t>of </a:t>
            </a:r>
            <a:r>
              <a:rPr lang="en-US" sz="2800" dirty="0"/>
              <a:t>district communications but as communicators as well. </a:t>
            </a:r>
          </a:p>
          <a:p>
            <a:pPr marL="514350" indent="-514350">
              <a:buFont typeface="+mj-lt"/>
              <a:buAutoNum type="arabicPeriod"/>
            </a:pPr>
            <a:r>
              <a:rPr lang="en-US" sz="2800" dirty="0"/>
              <a:t>Equip </a:t>
            </a:r>
            <a:r>
              <a:rPr lang="en-US" sz="2800" i="1" dirty="0"/>
              <a:t>all </a:t>
            </a:r>
            <a:r>
              <a:rPr lang="en-US" sz="2800" dirty="0"/>
              <a:t>district staff to serve as messengers to the external community. </a:t>
            </a:r>
          </a:p>
          <a:p>
            <a:pPr marL="514350" indent="-514350">
              <a:buFont typeface="+mj-lt"/>
              <a:buAutoNum type="arabicPeriod"/>
            </a:pPr>
            <a:r>
              <a:rPr lang="en-US" sz="2800" dirty="0" smtClean="0"/>
              <a:t>“</a:t>
            </a:r>
            <a:r>
              <a:rPr lang="en-US" sz="2800" dirty="0"/>
              <a:t>Deputize” local businesses, universities, celebrity graduates, and others to speak on </a:t>
            </a:r>
            <a:r>
              <a:rPr lang="en-US" sz="2800" dirty="0" smtClean="0"/>
              <a:t> </a:t>
            </a:r>
            <a:r>
              <a:rPr lang="en-US" sz="2800" dirty="0"/>
              <a:t>behalf about the value of raising the </a:t>
            </a:r>
            <a:r>
              <a:rPr lang="en-US" sz="2800" dirty="0" smtClean="0"/>
              <a:t>district’s academic standards. </a:t>
            </a:r>
            <a:endParaRPr lang="en-US" sz="2800" dirty="0"/>
          </a:p>
        </p:txBody>
      </p:sp>
      <p:sp>
        <p:nvSpPr>
          <p:cNvPr id="4" name="Slide Number Placeholder 3"/>
          <p:cNvSpPr>
            <a:spLocks noGrp="1"/>
          </p:cNvSpPr>
          <p:nvPr>
            <p:ph type="sldNum" sz="quarter" idx="12"/>
          </p:nvPr>
        </p:nvSpPr>
        <p:spPr/>
        <p:txBody>
          <a:bodyPr/>
          <a:lstStyle/>
          <a:p>
            <a:pPr>
              <a:defRPr/>
            </a:pPr>
            <a:fld id="{D25195FD-6EA6-4034-AB30-3A1808A95A51}" type="slidenum">
              <a:rPr lang="en-US" altLang="en-US" smtClean="0"/>
              <a:pPr>
                <a:defRPr/>
              </a:pPr>
              <a:t>32</a:t>
            </a:fld>
            <a:endParaRPr lang="en-US" altLang="en-US" dirty="0"/>
          </a:p>
        </p:txBody>
      </p:sp>
    </p:spTree>
    <p:extLst>
      <p:ext uri="{BB962C8B-B14F-4D97-AF65-F5344CB8AC3E}">
        <p14:creationId xmlns:p14="http://schemas.microsoft.com/office/powerpoint/2010/main" val="1209801873"/>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295400"/>
            <a:ext cx="7010400" cy="4114800"/>
          </a:xfrm>
        </p:spPr>
        <p:txBody>
          <a:bodyPr/>
          <a:lstStyle/>
          <a:p>
            <a:pPr marL="274320" fontAlgn="auto">
              <a:spcAft>
                <a:spcPts val="0"/>
              </a:spcAft>
              <a:defRPr/>
            </a:pPr>
            <a:r>
              <a:rPr lang="en-US" b="1" dirty="0" smtClean="0"/>
              <a:t>Positive</a:t>
            </a:r>
            <a:r>
              <a:rPr lang="en-US" dirty="0" smtClean="0"/>
              <a:t> Changes				(College &amp; Career Readiness)</a:t>
            </a:r>
          </a:p>
          <a:p>
            <a:pPr marL="274320" fontAlgn="auto">
              <a:spcAft>
                <a:spcPts val="0"/>
              </a:spcAft>
              <a:defRPr/>
            </a:pPr>
            <a:r>
              <a:rPr lang="en-US" dirty="0"/>
              <a:t> </a:t>
            </a:r>
            <a:r>
              <a:rPr lang="en-US" b="1" dirty="0" smtClean="0"/>
              <a:t>Consistent &amp; Constant </a:t>
            </a:r>
            <a:r>
              <a:rPr lang="en-US" dirty="0" smtClean="0"/>
              <a:t>Messages</a:t>
            </a:r>
          </a:p>
          <a:p>
            <a:pPr marL="274320" fontAlgn="auto">
              <a:spcAft>
                <a:spcPts val="0"/>
              </a:spcAft>
              <a:defRPr/>
            </a:pPr>
            <a:r>
              <a:rPr lang="en-US" dirty="0"/>
              <a:t> </a:t>
            </a:r>
            <a:r>
              <a:rPr lang="en-US" b="1" dirty="0" smtClean="0"/>
              <a:t>Focused</a:t>
            </a:r>
            <a:r>
              <a:rPr lang="en-US" dirty="0" smtClean="0"/>
              <a:t> on Simple Things First 		(Don’t make the Gap too big!)</a:t>
            </a:r>
          </a:p>
          <a:p>
            <a:pPr marL="274320" fontAlgn="auto">
              <a:spcAft>
                <a:spcPts val="0"/>
              </a:spcAft>
              <a:defRPr/>
            </a:pPr>
            <a:r>
              <a:rPr lang="en-US" dirty="0"/>
              <a:t> </a:t>
            </a:r>
            <a:r>
              <a:rPr lang="en-US" b="1" dirty="0" smtClean="0"/>
              <a:t>Connect</a:t>
            </a:r>
            <a:r>
              <a:rPr lang="en-US" dirty="0" smtClean="0"/>
              <a:t> to Other Initiatives</a:t>
            </a:r>
          </a:p>
          <a:p>
            <a:pPr marL="274320" fontAlgn="auto">
              <a:spcAft>
                <a:spcPts val="0"/>
              </a:spcAft>
              <a:defRPr/>
            </a:pPr>
            <a:r>
              <a:rPr lang="en-US" dirty="0"/>
              <a:t> </a:t>
            </a:r>
            <a:r>
              <a:rPr lang="en-US" b="1" dirty="0" smtClean="0"/>
              <a:t>Rationale</a:t>
            </a:r>
            <a:r>
              <a:rPr lang="en-US" dirty="0" smtClean="0"/>
              <a:t>                                           	(Why: Success for ALL Students)</a:t>
            </a:r>
          </a:p>
          <a:p>
            <a:pPr marL="274320" fontAlgn="auto">
              <a:spcAft>
                <a:spcPts val="0"/>
              </a:spcAft>
              <a:defRPr/>
            </a:pPr>
            <a:r>
              <a:rPr lang="en-US" dirty="0"/>
              <a:t> </a:t>
            </a:r>
            <a:r>
              <a:rPr lang="en-US" dirty="0" smtClean="0"/>
              <a:t>Capture Community’s </a:t>
            </a:r>
            <a:r>
              <a:rPr lang="en-US" b="1" dirty="0" smtClean="0"/>
              <a:t>Imagination</a:t>
            </a:r>
          </a:p>
          <a:p>
            <a:pPr marL="45720" indent="0" fontAlgn="auto">
              <a:spcAft>
                <a:spcPts val="0"/>
              </a:spcAft>
              <a:buFont typeface="Wingdings 2" pitchFamily="18" charset="2"/>
              <a:buNone/>
              <a:defRPr/>
            </a:pPr>
            <a:endParaRPr lang="en-US" dirty="0">
              <a:solidFill>
                <a:schemeClr val="tx2">
                  <a:lumMod val="75000"/>
                </a:schemeClr>
              </a:solidFill>
            </a:endParaRPr>
          </a:p>
        </p:txBody>
      </p:sp>
      <p:sp>
        <p:nvSpPr>
          <p:cNvPr id="3" name="Title 2"/>
          <p:cNvSpPr>
            <a:spLocks noGrp="1"/>
          </p:cNvSpPr>
          <p:nvPr>
            <p:ph type="title"/>
          </p:nvPr>
        </p:nvSpPr>
        <p:spPr>
          <a:xfrm>
            <a:off x="1981200" y="228600"/>
            <a:ext cx="6858000" cy="1143000"/>
          </a:xfrm>
        </p:spPr>
        <p:txBody>
          <a:bodyPr/>
          <a:lstStyle/>
          <a:p>
            <a:pPr fontAlgn="auto">
              <a:spcAft>
                <a:spcPts val="0"/>
              </a:spcAft>
              <a:defRPr/>
            </a:pPr>
            <a:r>
              <a:rPr lang="en-US" b="1" dirty="0" smtClean="0"/>
              <a:t>What Do We Communicate?</a:t>
            </a:r>
            <a:endParaRPr lang="en-US" b="1" dirty="0"/>
          </a:p>
        </p:txBody>
      </p:sp>
    </p:spTree>
    <p:extLst>
      <p:ext uri="{BB962C8B-B14F-4D97-AF65-F5344CB8AC3E}">
        <p14:creationId xmlns:p14="http://schemas.microsoft.com/office/powerpoint/2010/main" val="1854388443"/>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a:xfrm>
            <a:off x="1828800" y="152400"/>
            <a:ext cx="6858000" cy="962025"/>
          </a:xfrm>
        </p:spPr>
        <p:txBody>
          <a:bodyPr/>
          <a:lstStyle/>
          <a:p>
            <a:r>
              <a:rPr lang="en-US" b="1" dirty="0" smtClean="0"/>
              <a:t>Opposition Themes </a:t>
            </a:r>
          </a:p>
        </p:txBody>
      </p:sp>
      <p:sp>
        <p:nvSpPr>
          <p:cNvPr id="135171" name="Content Placeholder 2"/>
          <p:cNvSpPr>
            <a:spLocks noGrp="1"/>
          </p:cNvSpPr>
          <p:nvPr>
            <p:ph idx="1"/>
          </p:nvPr>
        </p:nvSpPr>
        <p:spPr>
          <a:xfrm>
            <a:off x="1999013" y="1219200"/>
            <a:ext cx="7162800" cy="4343400"/>
          </a:xfrm>
        </p:spPr>
        <p:txBody>
          <a:bodyPr/>
          <a:lstStyle/>
          <a:p>
            <a:r>
              <a:rPr lang="en-US" b="1" dirty="0" smtClean="0"/>
              <a:t>Not Locally Developed</a:t>
            </a:r>
            <a:endParaRPr lang="en-US" dirty="0" smtClean="0"/>
          </a:p>
          <a:p>
            <a:r>
              <a:rPr lang="en-US" b="1" dirty="0" smtClean="0"/>
              <a:t>Takes control</a:t>
            </a:r>
            <a:r>
              <a:rPr lang="en-US" dirty="0" smtClean="0"/>
              <a:t> away from locals</a:t>
            </a:r>
          </a:p>
          <a:p>
            <a:r>
              <a:rPr lang="en-US" b="1" dirty="0" smtClean="0"/>
              <a:t>Greater turmoil and confusion</a:t>
            </a:r>
            <a:r>
              <a:rPr lang="en-US" dirty="0" smtClean="0"/>
              <a:t> for teachers and students</a:t>
            </a:r>
          </a:p>
          <a:p>
            <a:r>
              <a:rPr lang="en-US" b="1" dirty="0" smtClean="0"/>
              <a:t>“Massive unevaluated</a:t>
            </a:r>
            <a:r>
              <a:rPr lang="en-US" dirty="0" smtClean="0"/>
              <a:t>” experiment</a:t>
            </a:r>
          </a:p>
          <a:p>
            <a:r>
              <a:rPr lang="en-US" b="1" dirty="0" smtClean="0"/>
              <a:t>May break the district’s bank – </a:t>
            </a:r>
            <a:r>
              <a:rPr lang="en-US" dirty="0" smtClean="0"/>
              <a:t>fiscally irresponsible</a:t>
            </a:r>
            <a:endParaRPr lang="en-US" b="1" dirty="0" smtClean="0"/>
          </a:p>
          <a:p>
            <a:r>
              <a:rPr lang="en-US" b="1" dirty="0" smtClean="0"/>
              <a:t>Federal intrusion </a:t>
            </a:r>
            <a:r>
              <a:rPr lang="en-US" dirty="0" smtClean="0"/>
              <a:t>into state and local decisions</a:t>
            </a:r>
          </a:p>
          <a:p>
            <a:r>
              <a:rPr lang="en-US" b="1" dirty="0" smtClean="0"/>
              <a:t>Privacy and </a:t>
            </a:r>
            <a:r>
              <a:rPr lang="en-US" b="1" dirty="0"/>
              <a:t>d</a:t>
            </a:r>
            <a:r>
              <a:rPr lang="en-US" b="1" dirty="0" smtClean="0"/>
              <a:t>ata </a:t>
            </a:r>
            <a:r>
              <a:rPr lang="en-US" dirty="0" smtClean="0"/>
              <a:t>collection issues</a:t>
            </a:r>
          </a:p>
          <a:p>
            <a:endParaRPr lang="en-US" sz="2800" dirty="0" smtClean="0"/>
          </a:p>
          <a:p>
            <a:endParaRPr lang="en-US" dirty="0" smtClean="0"/>
          </a:p>
        </p:txBody>
      </p:sp>
      <p:sp>
        <p:nvSpPr>
          <p:cNvPr id="135173"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fld id="{C9E211B8-3A1E-4E01-B1C4-1F19F167A2FB}" type="slidenum">
              <a:rPr lang="en-US" altLang="en-US" smtClean="0">
                <a:solidFill>
                  <a:srgbClr val="000000"/>
                </a:solidFill>
                <a:latin typeface="Calibri" pitchFamily="34" charset="0"/>
              </a:rPr>
              <a:pPr eaLnBrk="1" fontAlgn="base" hangingPunct="1">
                <a:spcBef>
                  <a:spcPct val="0"/>
                </a:spcBef>
                <a:spcAft>
                  <a:spcPct val="0"/>
                </a:spcAft>
              </a:pPr>
              <a:t>34</a:t>
            </a:fld>
            <a:endParaRPr lang="en-US" altLang="en-US" smtClean="0">
              <a:solidFill>
                <a:srgbClr val="000000"/>
              </a:solidFill>
              <a:latin typeface="Calibri" pitchFamily="34" charset="0"/>
            </a:endParaRPr>
          </a:p>
        </p:txBody>
      </p:sp>
    </p:spTree>
    <p:extLst>
      <p:ext uri="{BB962C8B-B14F-4D97-AF65-F5344CB8AC3E}">
        <p14:creationId xmlns:p14="http://schemas.microsoft.com/office/powerpoint/2010/main" val="4143405151"/>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Opposition: Create Doubt</a:t>
            </a:r>
            <a:endParaRPr lang="en-US" b="1" dirty="0"/>
          </a:p>
        </p:txBody>
      </p:sp>
      <p:sp>
        <p:nvSpPr>
          <p:cNvPr id="3" name="Content Placeholder 2"/>
          <p:cNvSpPr>
            <a:spLocks noGrp="1"/>
          </p:cNvSpPr>
          <p:nvPr>
            <p:ph idx="1"/>
          </p:nvPr>
        </p:nvSpPr>
        <p:spPr>
          <a:xfrm>
            <a:off x="1905000" y="1752600"/>
            <a:ext cx="6858000" cy="4114800"/>
          </a:xfrm>
        </p:spPr>
        <p:txBody>
          <a:bodyPr/>
          <a:lstStyle/>
          <a:p>
            <a:r>
              <a:rPr lang="en-US" dirty="0" smtClean="0"/>
              <a:t>“Dubious college and career ready standards, undermine local control”</a:t>
            </a:r>
          </a:p>
          <a:p>
            <a:r>
              <a:rPr lang="en-US" dirty="0" smtClean="0"/>
              <a:t>Data mining, “using our children”</a:t>
            </a:r>
            <a:endParaRPr lang="en-US" dirty="0"/>
          </a:p>
          <a:p>
            <a:r>
              <a:rPr lang="en-US" dirty="0" smtClean="0"/>
              <a:t>National standards and tests</a:t>
            </a:r>
          </a:p>
          <a:p>
            <a:r>
              <a:rPr lang="en-US" dirty="0" smtClean="0"/>
              <a:t>“Subjectivity and lowest common denominator pedagogy”</a:t>
            </a:r>
          </a:p>
          <a:p>
            <a:r>
              <a:rPr lang="en-US" dirty="0" smtClean="0"/>
              <a:t>“Menace to our children and families”</a:t>
            </a:r>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D25195FD-6EA6-4034-AB30-3A1808A95A51}" type="slidenum">
              <a:rPr lang="en-US" altLang="en-US" smtClean="0"/>
              <a:pPr>
                <a:defRPr/>
              </a:pPr>
              <a:t>35</a:t>
            </a:fld>
            <a:endParaRPr lang="en-US" altLang="en-US" dirty="0"/>
          </a:p>
        </p:txBody>
      </p:sp>
      <p:sp>
        <p:nvSpPr>
          <p:cNvPr id="5" name="TextBox 4"/>
          <p:cNvSpPr txBox="1"/>
          <p:nvPr/>
        </p:nvSpPr>
        <p:spPr>
          <a:xfrm>
            <a:off x="1676400" y="6400800"/>
            <a:ext cx="5562600" cy="276999"/>
          </a:xfrm>
          <a:prstGeom prst="rect">
            <a:avLst/>
          </a:prstGeom>
          <a:noFill/>
        </p:spPr>
        <p:txBody>
          <a:bodyPr wrap="square" rtlCol="0">
            <a:spAutoFit/>
          </a:bodyPr>
          <a:lstStyle/>
          <a:p>
            <a:r>
              <a:rPr lang="en-US" sz="1200" dirty="0" smtClean="0"/>
              <a:t>Council of Chief State School Officers (CCSSO) August 2013 Meeting</a:t>
            </a:r>
            <a:endParaRPr lang="en-US" sz="1200" dirty="0"/>
          </a:p>
        </p:txBody>
      </p:sp>
    </p:spTree>
    <p:extLst>
      <p:ext uri="{BB962C8B-B14F-4D97-AF65-F5344CB8AC3E}">
        <p14:creationId xmlns:p14="http://schemas.microsoft.com/office/powerpoint/2010/main" val="4219861845"/>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a:xfrm>
            <a:off x="1676400" y="609600"/>
            <a:ext cx="7467600" cy="962025"/>
          </a:xfrm>
        </p:spPr>
        <p:txBody>
          <a:bodyPr/>
          <a:lstStyle/>
          <a:p>
            <a:r>
              <a:rPr lang="en-US" b="1" dirty="0" smtClean="0"/>
              <a:t>Knowledge of (Common Core)</a:t>
            </a:r>
          </a:p>
        </p:txBody>
      </p:sp>
      <p:sp>
        <p:nvSpPr>
          <p:cNvPr id="135171" name="Content Placeholder 2"/>
          <p:cNvSpPr>
            <a:spLocks noGrp="1"/>
          </p:cNvSpPr>
          <p:nvPr>
            <p:ph idx="1"/>
          </p:nvPr>
        </p:nvSpPr>
        <p:spPr>
          <a:xfrm>
            <a:off x="1905000" y="1752600"/>
            <a:ext cx="7162800" cy="4343400"/>
          </a:xfrm>
        </p:spPr>
        <p:txBody>
          <a:bodyPr/>
          <a:lstStyle/>
          <a:p>
            <a:r>
              <a:rPr lang="en-US" sz="2800" dirty="0" smtClean="0"/>
              <a:t>What does common core mean in the local context and community?</a:t>
            </a:r>
          </a:p>
          <a:p>
            <a:r>
              <a:rPr lang="en-US" sz="2800" dirty="0" smtClean="0"/>
              <a:t>What is on district/school websites?</a:t>
            </a:r>
          </a:p>
          <a:p>
            <a:r>
              <a:rPr lang="en-US" sz="2800" dirty="0" smtClean="0"/>
              <a:t>How does CCSS strengthen and extend existing initiatives?</a:t>
            </a:r>
          </a:p>
          <a:p>
            <a:r>
              <a:rPr lang="en-US" sz="2800" dirty="0" smtClean="0"/>
              <a:t>Who are key district advocates?</a:t>
            </a:r>
          </a:p>
          <a:p>
            <a:r>
              <a:rPr lang="en-US" sz="2800" dirty="0" smtClean="0"/>
              <a:t>What does the opposition understand/say/communicate?</a:t>
            </a:r>
            <a:endParaRPr lang="en-US" dirty="0" smtClean="0"/>
          </a:p>
        </p:txBody>
      </p:sp>
      <p:sp>
        <p:nvSpPr>
          <p:cNvPr id="135173"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fld id="{C9E211B8-3A1E-4E01-B1C4-1F19F167A2FB}" type="slidenum">
              <a:rPr lang="en-US" altLang="en-US" smtClean="0">
                <a:solidFill>
                  <a:srgbClr val="000000"/>
                </a:solidFill>
                <a:latin typeface="Calibri" pitchFamily="34" charset="0"/>
              </a:rPr>
              <a:pPr eaLnBrk="1" fontAlgn="base" hangingPunct="1">
                <a:spcBef>
                  <a:spcPct val="0"/>
                </a:spcBef>
                <a:spcAft>
                  <a:spcPct val="0"/>
                </a:spcAft>
              </a:pPr>
              <a:t>36</a:t>
            </a:fld>
            <a:endParaRPr lang="en-US" altLang="en-US" smtClean="0">
              <a:solidFill>
                <a:srgbClr val="000000"/>
              </a:solidFill>
              <a:latin typeface="Calibri" pitchFamily="34" charset="0"/>
            </a:endParaRPr>
          </a:p>
        </p:txBody>
      </p:sp>
    </p:spTree>
    <p:extLst>
      <p:ext uri="{BB962C8B-B14F-4D97-AF65-F5344CB8AC3E}">
        <p14:creationId xmlns:p14="http://schemas.microsoft.com/office/powerpoint/2010/main" val="14702589"/>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6858000" cy="838200"/>
          </a:xfrm>
        </p:spPr>
        <p:txBody>
          <a:bodyPr/>
          <a:lstStyle/>
          <a:p>
            <a:r>
              <a:rPr lang="en-US" b="1" dirty="0" smtClean="0"/>
              <a:t>Strategic Communications</a:t>
            </a:r>
            <a:endParaRPr lang="en-US" b="1" dirty="0"/>
          </a:p>
        </p:txBody>
      </p:sp>
      <p:sp>
        <p:nvSpPr>
          <p:cNvPr id="3" name="Content Placeholder 2"/>
          <p:cNvSpPr>
            <a:spLocks noGrp="1"/>
          </p:cNvSpPr>
          <p:nvPr>
            <p:ph idx="1"/>
          </p:nvPr>
        </p:nvSpPr>
        <p:spPr>
          <a:xfrm>
            <a:off x="1524000" y="1219200"/>
            <a:ext cx="7543800" cy="4114800"/>
          </a:xfrm>
        </p:spPr>
        <p:txBody>
          <a:bodyPr/>
          <a:lstStyle/>
          <a:p>
            <a:r>
              <a:rPr lang="en-US" sz="2800" dirty="0" smtClean="0"/>
              <a:t>Build on the effectiveness </a:t>
            </a:r>
            <a:r>
              <a:rPr lang="en-US" sz="2800" dirty="0"/>
              <a:t>of </a:t>
            </a:r>
            <a:r>
              <a:rPr lang="en-US" sz="2800" dirty="0" smtClean="0"/>
              <a:t>current </a:t>
            </a:r>
            <a:r>
              <a:rPr lang="en-US" sz="2800" dirty="0"/>
              <a:t>communication efforts.</a:t>
            </a:r>
          </a:p>
          <a:p>
            <a:r>
              <a:rPr lang="en-US" sz="2800" dirty="0" smtClean="0"/>
              <a:t>Establish priority </a:t>
            </a:r>
            <a:r>
              <a:rPr lang="en-US" sz="2800" dirty="0"/>
              <a:t>audiences and the best channels to reach them.</a:t>
            </a:r>
          </a:p>
          <a:p>
            <a:r>
              <a:rPr lang="en-US" sz="2800" dirty="0" smtClean="0"/>
              <a:t>Define the image </a:t>
            </a:r>
            <a:r>
              <a:rPr lang="en-US" sz="2800" dirty="0"/>
              <a:t>of your </a:t>
            </a:r>
            <a:r>
              <a:rPr lang="en-US" sz="2800" dirty="0" smtClean="0"/>
              <a:t>organization/district/schools by </a:t>
            </a:r>
            <a:r>
              <a:rPr lang="en-US" sz="2800" dirty="0"/>
              <a:t>staff, </a:t>
            </a:r>
            <a:r>
              <a:rPr lang="en-US" sz="2800" dirty="0" smtClean="0"/>
              <a:t>parents, and other community members.</a:t>
            </a:r>
            <a:endParaRPr lang="en-US" sz="2800" dirty="0"/>
          </a:p>
          <a:p>
            <a:r>
              <a:rPr lang="en-US" sz="2800" dirty="0" smtClean="0"/>
              <a:t>Implement two-way </a:t>
            </a:r>
            <a:r>
              <a:rPr lang="en-US" sz="2800" dirty="0"/>
              <a:t>communication techniques that </a:t>
            </a:r>
            <a:r>
              <a:rPr lang="en-US" sz="2800" dirty="0" smtClean="0"/>
              <a:t>work </a:t>
            </a:r>
            <a:r>
              <a:rPr lang="en-US" sz="2800" dirty="0"/>
              <a:t>for your </a:t>
            </a:r>
            <a:r>
              <a:rPr lang="en-US" sz="2800" dirty="0" smtClean="0"/>
              <a:t>district/organization.</a:t>
            </a:r>
            <a:endParaRPr lang="en-US" sz="2800" dirty="0"/>
          </a:p>
          <a:p>
            <a:r>
              <a:rPr lang="en-US" sz="2800" dirty="0" smtClean="0"/>
              <a:t>Provide frequent, ongoing information desired </a:t>
            </a:r>
            <a:r>
              <a:rPr lang="en-US" sz="2800" dirty="0"/>
              <a:t>by your priority audiences.</a:t>
            </a:r>
          </a:p>
          <a:p>
            <a:pPr marL="0" indent="0">
              <a:buNone/>
            </a:pPr>
            <a:endParaRPr lang="en-US" sz="2800" dirty="0"/>
          </a:p>
        </p:txBody>
      </p:sp>
      <p:sp>
        <p:nvSpPr>
          <p:cNvPr id="4" name="Slide Number Placeholder 3"/>
          <p:cNvSpPr>
            <a:spLocks noGrp="1"/>
          </p:cNvSpPr>
          <p:nvPr>
            <p:ph type="sldNum" sz="quarter" idx="12"/>
          </p:nvPr>
        </p:nvSpPr>
        <p:spPr/>
        <p:txBody>
          <a:bodyPr/>
          <a:lstStyle/>
          <a:p>
            <a:pPr>
              <a:defRPr/>
            </a:pPr>
            <a:fld id="{D25195FD-6EA6-4034-AB30-3A1808A95A51}" type="slidenum">
              <a:rPr lang="en-US" altLang="en-US" smtClean="0"/>
              <a:pPr>
                <a:defRPr/>
              </a:pPr>
              <a:t>37</a:t>
            </a:fld>
            <a:endParaRPr lang="en-US" altLang="en-US" dirty="0"/>
          </a:p>
        </p:txBody>
      </p:sp>
    </p:spTree>
    <p:extLst>
      <p:ext uri="{BB962C8B-B14F-4D97-AF65-F5344CB8AC3E}">
        <p14:creationId xmlns:p14="http://schemas.microsoft.com/office/powerpoint/2010/main" val="2248007057"/>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a:xfrm>
            <a:off x="1905000" y="304800"/>
            <a:ext cx="6858000" cy="962025"/>
          </a:xfrm>
        </p:spPr>
        <p:txBody>
          <a:bodyPr/>
          <a:lstStyle/>
          <a:p>
            <a:r>
              <a:rPr lang="en-US" b="1" dirty="0" smtClean="0"/>
              <a:t>Need for Proactive Communication</a:t>
            </a:r>
          </a:p>
        </p:txBody>
      </p:sp>
      <p:sp>
        <p:nvSpPr>
          <p:cNvPr id="135171" name="Content Placeholder 2"/>
          <p:cNvSpPr>
            <a:spLocks noGrp="1"/>
          </p:cNvSpPr>
          <p:nvPr>
            <p:ph idx="1"/>
          </p:nvPr>
        </p:nvSpPr>
        <p:spPr>
          <a:xfrm>
            <a:off x="1828800" y="1524000"/>
            <a:ext cx="7162800" cy="4343400"/>
          </a:xfrm>
        </p:spPr>
        <p:txBody>
          <a:bodyPr/>
          <a:lstStyle/>
          <a:p>
            <a:r>
              <a:rPr lang="en-US" dirty="0" smtClean="0"/>
              <a:t>Hold focus and parent  group meetings</a:t>
            </a:r>
          </a:p>
          <a:p>
            <a:r>
              <a:rPr lang="en-US" dirty="0" smtClean="0"/>
              <a:t>Provide messaging resources for Board</a:t>
            </a:r>
          </a:p>
          <a:p>
            <a:r>
              <a:rPr lang="en-US" dirty="0" smtClean="0"/>
              <a:t>Distribute clear, understandable information in multiple languages</a:t>
            </a:r>
          </a:p>
          <a:p>
            <a:r>
              <a:rPr lang="en-US" dirty="0" smtClean="0"/>
              <a:t>Engage business and religious leaders </a:t>
            </a:r>
          </a:p>
          <a:p>
            <a:r>
              <a:rPr lang="en-US" dirty="0" smtClean="0"/>
              <a:t>Address the </a:t>
            </a:r>
            <a:r>
              <a:rPr lang="en-US" b="1" dirty="0" smtClean="0"/>
              <a:t>EMOTIONs</a:t>
            </a:r>
            <a:r>
              <a:rPr lang="en-US" dirty="0" smtClean="0"/>
              <a:t> of change in place before  mastering the </a:t>
            </a:r>
            <a:r>
              <a:rPr lang="en-US" b="1" dirty="0" smtClean="0"/>
              <a:t>OPERATION</a:t>
            </a:r>
            <a:r>
              <a:rPr lang="en-US" dirty="0" smtClean="0"/>
              <a:t> of change</a:t>
            </a:r>
          </a:p>
          <a:p>
            <a:r>
              <a:rPr lang="en-US" dirty="0" smtClean="0"/>
              <a:t>Coordination and consistency is key</a:t>
            </a:r>
          </a:p>
          <a:p>
            <a:endParaRPr lang="en-US" dirty="0" smtClean="0"/>
          </a:p>
          <a:p>
            <a:endParaRPr lang="en-US" dirty="0" smtClean="0"/>
          </a:p>
          <a:p>
            <a:endParaRPr lang="en-US" dirty="0" smtClean="0"/>
          </a:p>
          <a:p>
            <a:endParaRPr lang="en-US" sz="2800" dirty="0" smtClean="0"/>
          </a:p>
          <a:p>
            <a:endParaRPr lang="en-US" dirty="0" smtClean="0"/>
          </a:p>
        </p:txBody>
      </p:sp>
      <p:sp>
        <p:nvSpPr>
          <p:cNvPr id="135173"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fld id="{C9E211B8-3A1E-4E01-B1C4-1F19F167A2FB}" type="slidenum">
              <a:rPr lang="en-US" altLang="en-US" smtClean="0">
                <a:solidFill>
                  <a:srgbClr val="000000"/>
                </a:solidFill>
                <a:latin typeface="Calibri" pitchFamily="34" charset="0"/>
              </a:rPr>
              <a:pPr eaLnBrk="1" fontAlgn="base" hangingPunct="1">
                <a:spcBef>
                  <a:spcPct val="0"/>
                </a:spcBef>
                <a:spcAft>
                  <a:spcPct val="0"/>
                </a:spcAft>
              </a:pPr>
              <a:t>38</a:t>
            </a:fld>
            <a:endParaRPr lang="en-US" altLang="en-US" smtClean="0">
              <a:solidFill>
                <a:srgbClr val="000000"/>
              </a:solidFill>
              <a:latin typeface="Calibri" pitchFamily="34" charset="0"/>
            </a:endParaRPr>
          </a:p>
        </p:txBody>
      </p:sp>
    </p:spTree>
    <p:extLst>
      <p:ext uri="{BB962C8B-B14F-4D97-AF65-F5344CB8AC3E}">
        <p14:creationId xmlns:p14="http://schemas.microsoft.com/office/powerpoint/2010/main" val="14702589"/>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00200" y="1524000"/>
            <a:ext cx="7391400" cy="4114800"/>
          </a:xfrm>
        </p:spPr>
        <p:txBody>
          <a:bodyPr/>
          <a:lstStyle/>
          <a:p>
            <a:pPr marL="45720" indent="0" algn="ctr" fontAlgn="auto">
              <a:spcAft>
                <a:spcPts val="0"/>
              </a:spcAft>
              <a:buFont typeface="Wingdings 2" pitchFamily="18" charset="2"/>
              <a:buNone/>
              <a:defRPr/>
            </a:pPr>
            <a:r>
              <a:rPr lang="en-US" sz="2800" b="1" dirty="0" smtClean="0"/>
              <a:t>As much as we fear the NEW…</a:t>
            </a:r>
          </a:p>
          <a:p>
            <a:pPr marL="45720" indent="0" algn="ctr" fontAlgn="auto">
              <a:spcAft>
                <a:spcPts val="0"/>
              </a:spcAft>
              <a:buFont typeface="Wingdings 2" pitchFamily="18" charset="2"/>
              <a:buNone/>
              <a:defRPr/>
            </a:pPr>
            <a:r>
              <a:rPr lang="en-US" sz="2800" b="1" dirty="0" smtClean="0"/>
              <a:t> </a:t>
            </a:r>
            <a:r>
              <a:rPr lang="en-US" sz="2800" dirty="0" smtClean="0"/>
              <a:t>We may fear giving up the OLD even more.</a:t>
            </a:r>
          </a:p>
          <a:p>
            <a:pPr marL="45720" indent="0" algn="ctr" fontAlgn="auto">
              <a:spcAft>
                <a:spcPts val="0"/>
              </a:spcAft>
              <a:buFont typeface="Wingdings 2" pitchFamily="18" charset="2"/>
              <a:buNone/>
              <a:defRPr/>
            </a:pPr>
            <a:endParaRPr lang="en-US" sz="2800" b="1" dirty="0"/>
          </a:p>
          <a:p>
            <a:pPr marL="45720" indent="0" algn="ctr" fontAlgn="auto">
              <a:spcAft>
                <a:spcPts val="0"/>
              </a:spcAft>
              <a:buFont typeface="Wingdings 2" pitchFamily="18" charset="2"/>
              <a:buNone/>
              <a:defRPr/>
            </a:pPr>
            <a:r>
              <a:rPr lang="en-US" sz="2800" b="1" dirty="0" smtClean="0"/>
              <a:t>Habits, Mastered Content, Clarity and Practice…</a:t>
            </a:r>
          </a:p>
          <a:p>
            <a:pPr marL="45720" indent="0" algn="ctr" fontAlgn="auto">
              <a:spcAft>
                <a:spcPts val="0"/>
              </a:spcAft>
              <a:buFont typeface="Wingdings 2" pitchFamily="18" charset="2"/>
              <a:buNone/>
              <a:defRPr/>
            </a:pPr>
            <a:r>
              <a:rPr lang="en-US" sz="2800" b="1" dirty="0" smtClean="0"/>
              <a:t>Provide </a:t>
            </a:r>
            <a:r>
              <a:rPr lang="en-US" sz="3600" b="1" dirty="0" smtClean="0">
                <a:effectLst>
                  <a:outerShdw blurRad="38100" dist="38100" dir="2700000" algn="tl">
                    <a:srgbClr val="000000">
                      <a:alpha val="43137"/>
                    </a:srgbClr>
                  </a:outerShdw>
                </a:effectLst>
              </a:rPr>
              <a:t>Comfort</a:t>
            </a:r>
          </a:p>
          <a:p>
            <a:pPr marL="45720" indent="0" algn="ctr" fontAlgn="auto">
              <a:spcAft>
                <a:spcPts val="0"/>
              </a:spcAft>
              <a:buFont typeface="Wingdings 2" pitchFamily="18" charset="2"/>
              <a:buNone/>
              <a:defRPr/>
            </a:pPr>
            <a:r>
              <a:rPr lang="en-US" sz="2800" b="1" dirty="0"/>
              <a:t> </a:t>
            </a:r>
            <a:r>
              <a:rPr lang="en-US" sz="2800" b="1" dirty="0" smtClean="0"/>
              <a:t>	</a:t>
            </a:r>
            <a:r>
              <a:rPr lang="en-US" sz="3600" b="1" dirty="0" smtClean="0">
                <a:effectLst>
                  <a:outerShdw blurRad="38100" dist="38100" dir="2700000" algn="tl">
                    <a:srgbClr val="000000">
                      <a:alpha val="43137"/>
                    </a:srgbClr>
                  </a:outerShdw>
                </a:effectLst>
              </a:rPr>
              <a:t>Support</a:t>
            </a:r>
            <a:r>
              <a:rPr lang="en-US" sz="2800" b="1" dirty="0" smtClean="0"/>
              <a:t> Ego / Self Esteem</a:t>
            </a:r>
          </a:p>
          <a:p>
            <a:pPr marL="45720" indent="0" algn="ctr" fontAlgn="auto">
              <a:spcAft>
                <a:spcPts val="0"/>
              </a:spcAft>
              <a:buFont typeface="Wingdings 2" pitchFamily="18" charset="2"/>
              <a:buNone/>
              <a:defRPr/>
            </a:pPr>
            <a:r>
              <a:rPr lang="en-US" sz="2800" b="1" dirty="0"/>
              <a:t>	</a:t>
            </a:r>
            <a:r>
              <a:rPr lang="en-US" sz="3600" b="1" dirty="0" smtClean="0">
                <a:effectLst>
                  <a:outerShdw blurRad="38100" dist="38100" dir="2700000" algn="tl">
                    <a:srgbClr val="000000">
                      <a:alpha val="43137"/>
                    </a:srgbClr>
                  </a:outerShdw>
                </a:effectLst>
              </a:rPr>
              <a:t>Organize </a:t>
            </a:r>
            <a:r>
              <a:rPr lang="en-US" sz="2800" b="1" dirty="0" smtClean="0"/>
              <a:t>Structure and Coherence</a:t>
            </a:r>
          </a:p>
          <a:p>
            <a:pPr marL="45720" indent="0" algn="ctr" fontAlgn="auto">
              <a:spcAft>
                <a:spcPts val="0"/>
              </a:spcAft>
              <a:buFont typeface="Wingdings 2" pitchFamily="18" charset="2"/>
              <a:buNone/>
              <a:defRPr/>
            </a:pPr>
            <a:r>
              <a:rPr lang="en-US" sz="2800" b="1" dirty="0" smtClean="0"/>
              <a:t>Within the Community and Schools</a:t>
            </a:r>
            <a:endParaRPr lang="en-US" sz="2800" b="1" dirty="0"/>
          </a:p>
        </p:txBody>
      </p:sp>
      <p:sp>
        <p:nvSpPr>
          <p:cNvPr id="3" name="Title 2"/>
          <p:cNvSpPr>
            <a:spLocks noGrp="1"/>
          </p:cNvSpPr>
          <p:nvPr>
            <p:ph type="title"/>
          </p:nvPr>
        </p:nvSpPr>
        <p:spPr>
          <a:xfrm>
            <a:off x="1752600" y="381000"/>
            <a:ext cx="6858000" cy="1143000"/>
          </a:xfrm>
        </p:spPr>
        <p:txBody>
          <a:bodyPr/>
          <a:lstStyle/>
          <a:p>
            <a:pPr fontAlgn="auto">
              <a:spcAft>
                <a:spcPts val="0"/>
              </a:spcAft>
              <a:defRPr/>
            </a:pPr>
            <a:r>
              <a:rPr lang="en-US" b="1" dirty="0" smtClean="0"/>
              <a:t>So.. Key Fears to Address</a:t>
            </a:r>
            <a:endParaRPr lang="en-US" b="1" dirty="0"/>
          </a:p>
        </p:txBody>
      </p:sp>
    </p:spTree>
    <p:extLst>
      <p:ext uri="{BB962C8B-B14F-4D97-AF65-F5344CB8AC3E}">
        <p14:creationId xmlns:p14="http://schemas.microsoft.com/office/powerpoint/2010/main" val="3589896773"/>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600200" y="304800"/>
            <a:ext cx="7239000" cy="1143000"/>
          </a:xfrm>
        </p:spPr>
        <p:txBody>
          <a:bodyPr/>
          <a:lstStyle/>
          <a:p>
            <a:r>
              <a:rPr lang="en-US" altLang="en-US" sz="4000" b="1" dirty="0" smtClean="0">
                <a:cs typeface="Times New Roman" pitchFamily="18" charset="0"/>
              </a:rPr>
              <a:t>California’s Vision for </a:t>
            </a:r>
            <a:br>
              <a:rPr lang="en-US" altLang="en-US" sz="4000" b="1" dirty="0" smtClean="0">
                <a:cs typeface="Times New Roman" pitchFamily="18" charset="0"/>
              </a:rPr>
            </a:br>
            <a:r>
              <a:rPr lang="en-US" altLang="en-US" sz="4000" b="1" dirty="0" smtClean="0">
                <a:cs typeface="Times New Roman" pitchFamily="18" charset="0"/>
              </a:rPr>
              <a:t>PreK-12 Education</a:t>
            </a:r>
            <a:endParaRPr lang="en-US" altLang="en-US" sz="4000" b="1" dirty="0" smtClean="0"/>
          </a:p>
        </p:txBody>
      </p:sp>
      <p:sp>
        <p:nvSpPr>
          <p:cNvPr id="51203" name="Content Placeholder 2"/>
          <p:cNvSpPr>
            <a:spLocks noGrp="1"/>
          </p:cNvSpPr>
          <p:nvPr>
            <p:ph idx="1"/>
          </p:nvPr>
        </p:nvSpPr>
        <p:spPr>
          <a:xfrm>
            <a:off x="1371600" y="1524000"/>
            <a:ext cx="7543800" cy="4114800"/>
          </a:xfrm>
        </p:spPr>
        <p:txBody>
          <a:bodyPr/>
          <a:lstStyle/>
          <a:p>
            <a:pPr>
              <a:spcBef>
                <a:spcPct val="0"/>
              </a:spcBef>
              <a:buFont typeface="Symbol" pitchFamily="18" charset="2"/>
              <a:buChar char=""/>
            </a:pPr>
            <a:r>
              <a:rPr lang="en-US" altLang="en-US" sz="2000" b="1" dirty="0" smtClean="0">
                <a:cs typeface="Times New Roman" pitchFamily="18" charset="0"/>
              </a:rPr>
              <a:t>High quality teaching and learning </a:t>
            </a:r>
            <a:r>
              <a:rPr lang="en-US" altLang="en-US" sz="2000" dirty="0" smtClean="0">
                <a:cs typeface="Times New Roman" pitchFamily="18" charset="0"/>
              </a:rPr>
              <a:t>in every classroom, active, engaging learning opportunities for all students, rigorous instruction and assessments guide planning and progress.  </a:t>
            </a:r>
          </a:p>
          <a:p>
            <a:pPr>
              <a:spcBef>
                <a:spcPct val="0"/>
              </a:spcBef>
              <a:buFont typeface="Symbol" pitchFamily="18" charset="2"/>
              <a:buChar char=""/>
            </a:pPr>
            <a:endParaRPr lang="en-US" altLang="en-US" sz="2000" dirty="0" smtClean="0">
              <a:cs typeface="Times New Roman" pitchFamily="18" charset="0"/>
            </a:endParaRPr>
          </a:p>
          <a:p>
            <a:pPr>
              <a:spcBef>
                <a:spcPct val="0"/>
              </a:spcBef>
              <a:buFont typeface="Symbol" pitchFamily="18" charset="2"/>
              <a:buChar char=""/>
            </a:pPr>
            <a:r>
              <a:rPr lang="en-US" altLang="en-US" sz="2000" b="1" dirty="0" smtClean="0">
                <a:cs typeface="Times New Roman" pitchFamily="18" charset="0"/>
              </a:rPr>
              <a:t>Built on the Common Core State Standards (CCSS)</a:t>
            </a:r>
            <a:r>
              <a:rPr lang="en-US" altLang="en-US" sz="2000" dirty="0" smtClean="0">
                <a:cs typeface="Times New Roman" pitchFamily="18" charset="0"/>
              </a:rPr>
              <a:t>, which bring California’s standards up to date to meet today’s college and career expectations.</a:t>
            </a:r>
          </a:p>
          <a:p>
            <a:pPr>
              <a:spcBef>
                <a:spcPct val="0"/>
              </a:spcBef>
              <a:buFont typeface="Symbol" pitchFamily="18" charset="2"/>
              <a:buChar char=""/>
            </a:pPr>
            <a:endParaRPr lang="en-US" altLang="en-US" sz="2000" dirty="0" smtClean="0">
              <a:cs typeface="Times New Roman" pitchFamily="18" charset="0"/>
            </a:endParaRPr>
          </a:p>
          <a:p>
            <a:pPr>
              <a:spcBef>
                <a:spcPct val="0"/>
              </a:spcBef>
              <a:buFont typeface="Symbol" pitchFamily="18" charset="2"/>
              <a:buChar char=""/>
            </a:pPr>
            <a:r>
              <a:rPr lang="en-US" altLang="en-US" sz="2000" b="1" dirty="0" smtClean="0">
                <a:cs typeface="Times New Roman" pitchFamily="18" charset="0"/>
              </a:rPr>
              <a:t>Collaborative leadership from teachers, administrators and parents</a:t>
            </a:r>
            <a:r>
              <a:rPr lang="en-US" altLang="en-US" sz="2000" dirty="0" smtClean="0">
                <a:cs typeface="Times New Roman" pitchFamily="18" charset="0"/>
              </a:rPr>
              <a:t> to develop local goals and priorities to best meet student needs for rigorous, imaginative learning expectations and success.</a:t>
            </a:r>
          </a:p>
          <a:p>
            <a:pPr>
              <a:spcBef>
                <a:spcPct val="0"/>
              </a:spcBef>
              <a:buFont typeface="Symbol" pitchFamily="18" charset="2"/>
              <a:buChar char=""/>
            </a:pPr>
            <a:endParaRPr lang="en-US" altLang="en-US" sz="2000" dirty="0" smtClean="0">
              <a:cs typeface="Times New Roman" pitchFamily="18" charset="0"/>
            </a:endParaRPr>
          </a:p>
          <a:p>
            <a:pPr>
              <a:spcBef>
                <a:spcPct val="0"/>
              </a:spcBef>
              <a:buFont typeface="Symbol" pitchFamily="18" charset="2"/>
              <a:buChar char=""/>
            </a:pPr>
            <a:r>
              <a:rPr lang="en-US" altLang="en-US" sz="2000" dirty="0" smtClean="0">
                <a:cs typeface="Times New Roman" pitchFamily="18" charset="0"/>
              </a:rPr>
              <a:t>Ensure </a:t>
            </a:r>
            <a:r>
              <a:rPr lang="en-AU" altLang="en-US" sz="2000" dirty="0" smtClean="0">
                <a:cs typeface="Times New Roman" pitchFamily="18" charset="0"/>
              </a:rPr>
              <a:t>that all students, regardless of where they are from or where they live, graduate </a:t>
            </a:r>
            <a:r>
              <a:rPr lang="en-AU" altLang="en-US" sz="2000" b="1" dirty="0" smtClean="0">
                <a:cs typeface="Times New Roman" pitchFamily="18" charset="0"/>
              </a:rPr>
              <a:t>prepared for college and careers in the global economy of the 21st century </a:t>
            </a:r>
          </a:p>
          <a:p>
            <a:pPr>
              <a:spcBef>
                <a:spcPct val="0"/>
              </a:spcBef>
              <a:buFont typeface="Symbol" pitchFamily="18" charset="2"/>
              <a:buChar char=""/>
            </a:pPr>
            <a:endParaRPr lang="en-US" altLang="en-US" sz="2000" dirty="0" smtClean="0">
              <a:cs typeface="Times New Roman" pitchFamily="18" charset="0"/>
            </a:endParaRPr>
          </a:p>
          <a:p>
            <a:endParaRPr lang="en-US" altLang="en-US" sz="2000" dirty="0" smtClean="0"/>
          </a:p>
        </p:txBody>
      </p:sp>
    </p:spTree>
    <p:extLst>
      <p:ext uri="{BB962C8B-B14F-4D97-AF65-F5344CB8AC3E}">
        <p14:creationId xmlns:p14="http://schemas.microsoft.com/office/powerpoint/2010/main" val="2527685789"/>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1905000" y="609600"/>
            <a:ext cx="6858000" cy="685800"/>
          </a:xfrm>
        </p:spPr>
        <p:txBody>
          <a:bodyPr/>
          <a:lstStyle/>
          <a:p>
            <a:r>
              <a:rPr lang="en-US" b="1" dirty="0" err="1" smtClean="0"/>
              <a:t>FrameWorks</a:t>
            </a:r>
            <a:r>
              <a:rPr lang="en-US" b="1" dirty="0" smtClean="0"/>
              <a:t> Institute</a:t>
            </a:r>
          </a:p>
        </p:txBody>
      </p:sp>
      <p:sp>
        <p:nvSpPr>
          <p:cNvPr id="136195" name="Content Placeholder 2"/>
          <p:cNvSpPr>
            <a:spLocks noGrp="1"/>
          </p:cNvSpPr>
          <p:nvPr>
            <p:ph idx="1"/>
          </p:nvPr>
        </p:nvSpPr>
        <p:spPr>
          <a:xfrm>
            <a:off x="1676400" y="1600200"/>
            <a:ext cx="7620000" cy="4114800"/>
          </a:xfrm>
        </p:spPr>
        <p:txBody>
          <a:bodyPr/>
          <a:lstStyle/>
          <a:p>
            <a:pPr marL="0" indent="0">
              <a:buNone/>
            </a:pPr>
            <a:r>
              <a:rPr lang="en-US" sz="2800" b="1" dirty="0" smtClean="0"/>
              <a:t>    Dominant Media Frames Related to Education</a:t>
            </a:r>
          </a:p>
          <a:p>
            <a:r>
              <a:rPr lang="en-US" sz="2800" b="1" dirty="0" smtClean="0"/>
              <a:t>Education is a consumer good.</a:t>
            </a:r>
          </a:p>
          <a:p>
            <a:pPr marL="0" indent="0">
              <a:buNone/>
            </a:pPr>
            <a:endParaRPr lang="en-US" sz="2800" b="1" dirty="0" smtClean="0"/>
          </a:p>
          <a:p>
            <a:r>
              <a:rPr lang="en-US" sz="2800" b="1" dirty="0" smtClean="0"/>
              <a:t>Processes of learning are separated from the education system.</a:t>
            </a:r>
          </a:p>
          <a:p>
            <a:pPr marL="0" indent="0">
              <a:buNone/>
            </a:pPr>
            <a:endParaRPr lang="en-US" sz="2800" b="1" dirty="0" smtClean="0"/>
          </a:p>
          <a:p>
            <a:r>
              <a:rPr lang="en-US" sz="2800" b="1" dirty="0" smtClean="0"/>
              <a:t>The Education System is in crisis.</a:t>
            </a:r>
          </a:p>
          <a:p>
            <a:pPr marL="0" indent="0">
              <a:buNone/>
            </a:pPr>
            <a:endParaRPr lang="en-US" sz="2800" dirty="0" smtClean="0"/>
          </a:p>
        </p:txBody>
      </p:sp>
      <p:sp>
        <p:nvSpPr>
          <p:cNvPr id="136196"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fld id="{CAFA493B-0A26-4D2A-80CB-F0F92B023AB3}" type="slidenum">
              <a:rPr lang="en-US" altLang="en-US" smtClean="0">
                <a:solidFill>
                  <a:srgbClr val="000000"/>
                </a:solidFill>
                <a:latin typeface="Calibri" pitchFamily="34" charset="0"/>
              </a:rPr>
              <a:pPr eaLnBrk="1" fontAlgn="base" hangingPunct="1">
                <a:spcBef>
                  <a:spcPct val="0"/>
                </a:spcBef>
                <a:spcAft>
                  <a:spcPct val="0"/>
                </a:spcAft>
              </a:pPr>
              <a:t>40</a:t>
            </a:fld>
            <a:endParaRPr lang="en-US" altLang="en-US" dirty="0" smtClean="0">
              <a:solidFill>
                <a:srgbClr val="000000"/>
              </a:solidFill>
              <a:latin typeface="Calibri" pitchFamily="34" charset="0"/>
            </a:endParaRPr>
          </a:p>
        </p:txBody>
      </p:sp>
      <p:sp>
        <p:nvSpPr>
          <p:cNvPr id="2" name="TextBox 1"/>
          <p:cNvSpPr txBox="1"/>
          <p:nvPr/>
        </p:nvSpPr>
        <p:spPr>
          <a:xfrm>
            <a:off x="1524000" y="6172200"/>
            <a:ext cx="7239000" cy="369332"/>
          </a:xfrm>
          <a:prstGeom prst="rect">
            <a:avLst/>
          </a:prstGeom>
          <a:noFill/>
        </p:spPr>
        <p:txBody>
          <a:bodyPr wrap="square" rtlCol="0">
            <a:spAutoFit/>
          </a:bodyPr>
          <a:lstStyle/>
          <a:p>
            <a:r>
              <a:rPr lang="en-US" i="1" dirty="0" smtClean="0"/>
              <a:t>Overarching Patterns in Media Coverage of Education Issues</a:t>
            </a:r>
            <a:endParaRPr lang="en-US" i="1" dirty="0"/>
          </a:p>
        </p:txBody>
      </p:sp>
    </p:spTree>
    <p:extLst>
      <p:ext uri="{BB962C8B-B14F-4D97-AF65-F5344CB8AC3E}">
        <p14:creationId xmlns:p14="http://schemas.microsoft.com/office/powerpoint/2010/main" val="1275224405"/>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858000" cy="1143000"/>
          </a:xfrm>
        </p:spPr>
        <p:txBody>
          <a:bodyPr/>
          <a:lstStyle/>
          <a:p>
            <a:r>
              <a:rPr lang="en-US" b="1" dirty="0" smtClean="0"/>
              <a:t>Media Results</a:t>
            </a:r>
            <a:endParaRPr lang="en-US" b="1" dirty="0"/>
          </a:p>
        </p:txBody>
      </p:sp>
      <p:sp>
        <p:nvSpPr>
          <p:cNvPr id="3" name="Content Placeholder 2"/>
          <p:cNvSpPr>
            <a:spLocks noGrp="1"/>
          </p:cNvSpPr>
          <p:nvPr>
            <p:ph idx="1"/>
          </p:nvPr>
        </p:nvSpPr>
        <p:spPr>
          <a:xfrm>
            <a:off x="1828800" y="1447800"/>
            <a:ext cx="6858000" cy="4114800"/>
          </a:xfrm>
        </p:spPr>
        <p:txBody>
          <a:bodyPr/>
          <a:lstStyle/>
          <a:p>
            <a:r>
              <a:rPr lang="en-US" dirty="0" smtClean="0"/>
              <a:t>Presents a narrow story of education compared to what we want to tell.</a:t>
            </a:r>
          </a:p>
          <a:p>
            <a:r>
              <a:rPr lang="en-US" dirty="0" smtClean="0"/>
              <a:t>While education’s problems are severe, effective reforms that improve outcomes get lost.</a:t>
            </a:r>
          </a:p>
          <a:p>
            <a:r>
              <a:rPr lang="en-US" dirty="0" smtClean="0"/>
              <a:t>Breadth and nuances of success as well as optimism for improving education are missing from the media narrative.</a:t>
            </a:r>
            <a:endParaRPr lang="en-US" dirty="0"/>
          </a:p>
        </p:txBody>
      </p:sp>
      <p:sp>
        <p:nvSpPr>
          <p:cNvPr id="4" name="Slide Number Placeholder 3"/>
          <p:cNvSpPr>
            <a:spLocks noGrp="1"/>
          </p:cNvSpPr>
          <p:nvPr>
            <p:ph type="sldNum" sz="quarter" idx="12"/>
          </p:nvPr>
        </p:nvSpPr>
        <p:spPr/>
        <p:txBody>
          <a:bodyPr/>
          <a:lstStyle/>
          <a:p>
            <a:pPr>
              <a:defRPr/>
            </a:pPr>
            <a:fld id="{D25195FD-6EA6-4034-AB30-3A1808A95A51}" type="slidenum">
              <a:rPr lang="en-US" altLang="en-US" smtClean="0"/>
              <a:pPr>
                <a:defRPr/>
              </a:pPr>
              <a:t>41</a:t>
            </a:fld>
            <a:endParaRPr lang="en-US" altLang="en-US" dirty="0"/>
          </a:p>
        </p:txBody>
      </p:sp>
      <p:sp>
        <p:nvSpPr>
          <p:cNvPr id="5" name="Rectangle 4"/>
          <p:cNvSpPr/>
          <p:nvPr/>
        </p:nvSpPr>
        <p:spPr>
          <a:xfrm>
            <a:off x="1600200" y="6324600"/>
            <a:ext cx="6400800" cy="369332"/>
          </a:xfrm>
          <a:prstGeom prst="rect">
            <a:avLst/>
          </a:prstGeom>
        </p:spPr>
        <p:txBody>
          <a:bodyPr wrap="square">
            <a:spAutoFit/>
          </a:bodyPr>
          <a:lstStyle/>
          <a:p>
            <a:r>
              <a:rPr lang="en-US" i="1" dirty="0"/>
              <a:t>Overarching Patterns in Media Coverage of Education Issues</a:t>
            </a:r>
          </a:p>
        </p:txBody>
      </p:sp>
    </p:spTree>
    <p:extLst>
      <p:ext uri="{BB962C8B-B14F-4D97-AF65-F5344CB8AC3E}">
        <p14:creationId xmlns:p14="http://schemas.microsoft.com/office/powerpoint/2010/main" val="3625617866"/>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77941"/>
            <a:ext cx="7772400" cy="1470025"/>
          </a:xfrm>
        </p:spPr>
        <p:txBody>
          <a:bodyPr>
            <a:normAutofit fontScale="90000"/>
          </a:bodyPr>
          <a:lstStyle/>
          <a:p>
            <a:r>
              <a:rPr lang="en-US" sz="3300" dirty="0"/>
              <a:t>California CCSS Communications and Capacity Building Campaign </a:t>
            </a:r>
            <a:br>
              <a:rPr lang="en-US" sz="3300" dirty="0"/>
            </a:br>
            <a:r>
              <a:rPr lang="en-US" b="1" dirty="0" smtClean="0"/>
              <a:t>(CCSS Campaign)</a:t>
            </a:r>
            <a:r>
              <a:rPr lang="en-US" dirty="0" smtClean="0"/>
              <a:t/>
            </a:r>
            <a:br>
              <a:rPr lang="en-US" dirty="0" smtClean="0"/>
            </a:br>
            <a:r>
              <a:rPr lang="en-US" dirty="0"/>
              <a:t/>
            </a:r>
            <a:br>
              <a:rPr lang="en-US" dirty="0"/>
            </a:br>
            <a:endParaRPr lang="en-US" sz="3100" dirty="0"/>
          </a:p>
        </p:txBody>
      </p:sp>
      <p:sp>
        <p:nvSpPr>
          <p:cNvPr id="4" name="Slide Number Placeholder 3"/>
          <p:cNvSpPr>
            <a:spLocks noGrp="1"/>
          </p:cNvSpPr>
          <p:nvPr>
            <p:ph type="sldNum" sz="quarter" idx="12"/>
          </p:nvPr>
        </p:nvSpPr>
        <p:spPr/>
        <p:txBody>
          <a:bodyPr/>
          <a:lstStyle/>
          <a:p>
            <a:fld id="{528C13A6-11C2-A942-AB16-14594AF06039}" type="slidenum">
              <a:rPr lang="en-US" smtClean="0">
                <a:solidFill>
                  <a:prstClr val="white"/>
                </a:solidFill>
              </a:rPr>
              <a:pPr/>
              <a:t>42</a:t>
            </a:fld>
            <a:endParaRPr lang="en-US">
              <a:solidFill>
                <a:prstClr val="white"/>
              </a:solidFill>
            </a:endParaRPr>
          </a:p>
        </p:txBody>
      </p:sp>
    </p:spTree>
    <p:extLst>
      <p:ext uri="{BB962C8B-B14F-4D97-AF65-F5344CB8AC3E}">
        <p14:creationId xmlns:p14="http://schemas.microsoft.com/office/powerpoint/2010/main" val="6160268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CCSS Campaign: </a:t>
            </a:r>
            <a:br>
              <a:rPr lang="en-US" dirty="0" smtClean="0"/>
            </a:br>
            <a:r>
              <a:rPr lang="en-US" b="1" dirty="0" smtClean="0"/>
              <a:t>Primary Purpose</a:t>
            </a:r>
            <a:endParaRPr lang="en-US" b="1" dirty="0"/>
          </a:p>
        </p:txBody>
      </p:sp>
      <p:sp>
        <p:nvSpPr>
          <p:cNvPr id="3" name="Content Placeholder 2"/>
          <p:cNvSpPr>
            <a:spLocks noGrp="1"/>
          </p:cNvSpPr>
          <p:nvPr>
            <p:ph idx="1"/>
          </p:nvPr>
        </p:nvSpPr>
        <p:spPr>
          <a:xfrm>
            <a:off x="457200" y="2128778"/>
            <a:ext cx="8229600" cy="3997385"/>
          </a:xfrm>
        </p:spPr>
        <p:txBody>
          <a:bodyPr>
            <a:normAutofit/>
          </a:bodyPr>
          <a:lstStyle/>
          <a:p>
            <a:pPr marL="0" indent="0" algn="ctr">
              <a:buNone/>
            </a:pPr>
            <a:r>
              <a:rPr lang="en-US" sz="2800" i="1" dirty="0"/>
              <a:t>To create </a:t>
            </a:r>
            <a:r>
              <a:rPr lang="en-US" sz="2800" b="1" i="1" dirty="0">
                <a:solidFill>
                  <a:srgbClr val="008000"/>
                </a:solidFill>
              </a:rPr>
              <a:t>awareness</a:t>
            </a:r>
            <a:r>
              <a:rPr lang="en-US" sz="2800" i="1" dirty="0">
                <a:solidFill>
                  <a:srgbClr val="008000"/>
                </a:solidFill>
              </a:rPr>
              <a:t> </a:t>
            </a:r>
            <a:r>
              <a:rPr lang="en-US" sz="2800" i="1" dirty="0"/>
              <a:t>about how the CCSS will positively</a:t>
            </a:r>
            <a:r>
              <a:rPr lang="en-US" sz="2800" i="1" dirty="0">
                <a:solidFill>
                  <a:srgbClr val="FF0000"/>
                </a:solidFill>
              </a:rPr>
              <a:t> </a:t>
            </a:r>
            <a:r>
              <a:rPr lang="en-US" sz="2800" i="1" dirty="0"/>
              <a:t>impact teaching and learning, and to provide the education community, families, and the public with </a:t>
            </a:r>
            <a:r>
              <a:rPr lang="en-US" sz="2800" b="1" i="1" dirty="0">
                <a:solidFill>
                  <a:srgbClr val="008000"/>
                </a:solidFill>
              </a:rPr>
              <a:t>access</a:t>
            </a:r>
            <a:r>
              <a:rPr lang="en-US" sz="2800" i="1" dirty="0"/>
              <a:t> to high-quality resources that have been developed in California and across the country.</a:t>
            </a:r>
          </a:p>
        </p:txBody>
      </p:sp>
      <p:sp>
        <p:nvSpPr>
          <p:cNvPr id="4" name="Slide Number Placeholder 3"/>
          <p:cNvSpPr>
            <a:spLocks noGrp="1"/>
          </p:cNvSpPr>
          <p:nvPr>
            <p:ph type="sldNum" sz="quarter" idx="12"/>
          </p:nvPr>
        </p:nvSpPr>
        <p:spPr/>
        <p:txBody>
          <a:bodyPr/>
          <a:lstStyle/>
          <a:p>
            <a:fld id="{528C13A6-11C2-A942-AB16-14594AF06039}" type="slidenum">
              <a:rPr lang="en-US" smtClean="0">
                <a:solidFill>
                  <a:prstClr val="white"/>
                </a:solidFill>
              </a:rPr>
              <a:pPr/>
              <a:t>43</a:t>
            </a:fld>
            <a:endParaRPr lang="en-US">
              <a:solidFill>
                <a:prstClr val="white"/>
              </a:solidFill>
            </a:endParaRPr>
          </a:p>
        </p:txBody>
      </p:sp>
    </p:spTree>
    <p:extLst>
      <p:ext uri="{BB962C8B-B14F-4D97-AF65-F5344CB8AC3E}">
        <p14:creationId xmlns:p14="http://schemas.microsoft.com/office/powerpoint/2010/main" val="16389959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28C13A6-11C2-A942-AB16-14594AF06039}" type="slidenum">
              <a:rPr lang="en-US" smtClean="0">
                <a:solidFill>
                  <a:prstClr val="white"/>
                </a:solidFill>
              </a:rPr>
              <a:pPr/>
              <a:t>44</a:t>
            </a:fld>
            <a:endParaRPr lang="en-US">
              <a:solidFill>
                <a:prstClr val="white"/>
              </a:solidFill>
            </a:endParaRPr>
          </a:p>
        </p:txBody>
      </p:sp>
      <p:pic>
        <p:nvPicPr>
          <p:cNvPr id="5" name="Picture 4" descr="14_ChamberLogo_CMYK_STACKED.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577" y="1250127"/>
            <a:ext cx="1486886" cy="1047103"/>
          </a:xfrm>
          <a:prstGeom prst="rect">
            <a:avLst/>
          </a:prstGeom>
        </p:spPr>
      </p:pic>
      <p:pic>
        <p:nvPicPr>
          <p:cNvPr id="6" name="Picture 5" descr="ACSA logo-cl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3926" y="1130855"/>
            <a:ext cx="1166375" cy="1166375"/>
          </a:xfrm>
          <a:prstGeom prst="rect">
            <a:avLst/>
          </a:prstGeom>
        </p:spPr>
      </p:pic>
      <p:pic>
        <p:nvPicPr>
          <p:cNvPr id="7" name="Picture 6" descr="CAPTA Blue.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577" y="2869584"/>
            <a:ext cx="2145948" cy="1077829"/>
          </a:xfrm>
          <a:prstGeom prst="rect">
            <a:avLst/>
          </a:prstGeom>
        </p:spPr>
      </p:pic>
      <p:pic>
        <p:nvPicPr>
          <p:cNvPr id="8" name="Picture 7" descr="CCSESA_FullLogo_PrintCMYK.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2508" y="3875962"/>
            <a:ext cx="1804375" cy="2080338"/>
          </a:xfrm>
          <a:prstGeom prst="rect">
            <a:avLst/>
          </a:prstGeom>
        </p:spPr>
      </p:pic>
      <p:pic>
        <p:nvPicPr>
          <p:cNvPr id="9" name="Picture 8"/>
          <p:cNvPicPr>
            <a:picLocks noChangeAspect="1"/>
          </p:cNvPicPr>
          <p:nvPr/>
        </p:nvPicPr>
        <p:blipFill>
          <a:blip r:embed="rId7"/>
          <a:stretch>
            <a:fillRect/>
          </a:stretch>
        </p:blipFill>
        <p:spPr>
          <a:xfrm>
            <a:off x="4163312" y="986841"/>
            <a:ext cx="1310388" cy="1310388"/>
          </a:xfrm>
          <a:prstGeom prst="rect">
            <a:avLst/>
          </a:prstGeom>
        </p:spPr>
      </p:pic>
      <p:pic>
        <p:nvPicPr>
          <p:cNvPr id="10" name="Picture 9" descr="CDEF Logo.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0300" y="2625365"/>
            <a:ext cx="1561162" cy="1536577"/>
          </a:xfrm>
          <a:prstGeom prst="rect">
            <a:avLst/>
          </a:prstGeom>
        </p:spPr>
      </p:pic>
      <p:pic>
        <p:nvPicPr>
          <p:cNvPr id="11" name="Picture 10" descr="CFT_Logo.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07725" y="986841"/>
            <a:ext cx="2813616" cy="1406808"/>
          </a:xfrm>
          <a:prstGeom prst="rect">
            <a:avLst/>
          </a:prstGeom>
        </p:spPr>
      </p:pic>
      <p:pic>
        <p:nvPicPr>
          <p:cNvPr id="12" name="Picture 11" descr="csba_cc_wText.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4076" y="4570758"/>
            <a:ext cx="3316224" cy="1018032"/>
          </a:xfrm>
          <a:prstGeom prst="rect">
            <a:avLst/>
          </a:prstGeom>
        </p:spPr>
      </p:pic>
      <p:pic>
        <p:nvPicPr>
          <p:cNvPr id="14" name="Picture 13"/>
          <p:cNvPicPr>
            <a:picLocks noChangeAspect="1"/>
          </p:cNvPicPr>
          <p:nvPr/>
        </p:nvPicPr>
        <p:blipFill>
          <a:blip r:embed="rId11"/>
          <a:stretch>
            <a:fillRect/>
          </a:stretch>
        </p:blipFill>
        <p:spPr>
          <a:xfrm>
            <a:off x="5907725" y="2869584"/>
            <a:ext cx="3083492" cy="791707"/>
          </a:xfrm>
          <a:prstGeom prst="rect">
            <a:avLst/>
          </a:prstGeom>
        </p:spPr>
      </p:pic>
      <p:pic>
        <p:nvPicPr>
          <p:cNvPr id="15" name="Picture 14"/>
          <p:cNvPicPr>
            <a:picLocks noChangeAspect="1"/>
          </p:cNvPicPr>
          <p:nvPr/>
        </p:nvPicPr>
        <p:blipFill>
          <a:blip r:embed="rId12"/>
          <a:stretch>
            <a:fillRect/>
          </a:stretch>
        </p:blipFill>
        <p:spPr>
          <a:xfrm>
            <a:off x="4257108" y="4267200"/>
            <a:ext cx="1803400" cy="1689100"/>
          </a:xfrm>
          <a:prstGeom prst="rect">
            <a:avLst/>
          </a:prstGeom>
        </p:spPr>
      </p:pic>
    </p:spTree>
    <p:extLst>
      <p:ext uri="{BB962C8B-B14F-4D97-AF65-F5344CB8AC3E}">
        <p14:creationId xmlns:p14="http://schemas.microsoft.com/office/powerpoint/2010/main" val="273589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3"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6"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1+#ppt_w/2"/>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28C13A6-11C2-A942-AB16-14594AF06039}" type="slidenum">
              <a:rPr lang="en-US" smtClean="0">
                <a:solidFill>
                  <a:prstClr val="white"/>
                </a:solidFill>
              </a:rPr>
              <a:pPr/>
              <a:t>45</a:t>
            </a:fld>
            <a:endParaRPr lang="en-US">
              <a:solidFill>
                <a:prstClr val="white"/>
              </a:solidFill>
            </a:endParaRPr>
          </a:p>
        </p:txBody>
      </p:sp>
      <p:pic>
        <p:nvPicPr>
          <p:cNvPr id="5" name="Picture 4"/>
          <p:cNvPicPr>
            <a:picLocks noChangeAspect="1"/>
          </p:cNvPicPr>
          <p:nvPr/>
        </p:nvPicPr>
        <p:blipFill>
          <a:blip r:embed="rId2"/>
          <a:stretch>
            <a:fillRect/>
          </a:stretch>
        </p:blipFill>
        <p:spPr>
          <a:xfrm>
            <a:off x="-683439" y="1350435"/>
            <a:ext cx="6681990" cy="4526877"/>
          </a:xfrm>
          <a:prstGeom prst="rect">
            <a:avLst/>
          </a:prstGeom>
        </p:spPr>
      </p:pic>
      <p:pic>
        <p:nvPicPr>
          <p:cNvPr id="6" name="Picture 5"/>
          <p:cNvPicPr>
            <a:picLocks noChangeAspect="1"/>
          </p:cNvPicPr>
          <p:nvPr/>
        </p:nvPicPr>
        <p:blipFill>
          <a:blip r:embed="rId3"/>
          <a:stretch>
            <a:fillRect/>
          </a:stretch>
        </p:blipFill>
        <p:spPr>
          <a:xfrm>
            <a:off x="5763253" y="0"/>
            <a:ext cx="7279921" cy="5961915"/>
          </a:xfrm>
          <a:prstGeom prst="rect">
            <a:avLst/>
          </a:prstGeom>
        </p:spPr>
      </p:pic>
    </p:spTree>
    <p:extLst>
      <p:ext uri="{BB962C8B-B14F-4D97-AF65-F5344CB8AC3E}">
        <p14:creationId xmlns:p14="http://schemas.microsoft.com/office/powerpoint/2010/main" val="19224200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7614" y="1995318"/>
            <a:ext cx="4925764" cy="33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7890" name="Rectangle 2"/>
          <p:cNvSpPr>
            <a:spLocks/>
          </p:cNvSpPr>
          <p:nvPr/>
        </p:nvSpPr>
        <p:spPr bwMode="auto">
          <a:xfrm>
            <a:off x="507206" y="1071393"/>
            <a:ext cx="8122444"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defTabSz="457174"/>
            <a:r>
              <a:rPr lang="en-US" sz="2300" b="1" dirty="0">
                <a:solidFill>
                  <a:prstClr val="black"/>
                </a:solidFill>
                <a:latin typeface="Century Gothic"/>
                <a:ea typeface="ＭＳ Ｐゴシック" charset="0"/>
                <a:cs typeface="Century Gothic"/>
                <a:sym typeface="Myriad Pro Bold" charset="0"/>
              </a:rPr>
              <a:t>The toolkit is designed to help us tell the most effective story about CCSS goals and implementation. </a:t>
            </a:r>
          </a:p>
        </p:txBody>
      </p:sp>
      <p:sp>
        <p:nvSpPr>
          <p:cNvPr id="37891" name="Rectangle 3"/>
          <p:cNvSpPr>
            <a:spLocks/>
          </p:cNvSpPr>
          <p:nvPr/>
        </p:nvSpPr>
        <p:spPr bwMode="auto">
          <a:xfrm>
            <a:off x="343534" y="2675467"/>
            <a:ext cx="4081616" cy="228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342900" indent="-342900" defTabSz="457174">
              <a:spcAft>
                <a:spcPts val="1200"/>
              </a:spcAft>
              <a:buSzPct val="125000"/>
              <a:buFont typeface="Arial"/>
              <a:buChar char="•"/>
            </a:pPr>
            <a:r>
              <a:rPr lang="en-US" sz="1900" dirty="0" smtClean="0">
                <a:solidFill>
                  <a:prstClr val="black"/>
                </a:solidFill>
                <a:latin typeface="Century Gothic"/>
                <a:ea typeface="ＭＳ Ｐゴシック" charset="0"/>
                <a:cs typeface="Century Gothic"/>
                <a:sym typeface="Myriad Pro Bold" charset="0"/>
              </a:rPr>
              <a:t>Apply </a:t>
            </a:r>
            <a:r>
              <a:rPr lang="en-US" sz="1900" dirty="0">
                <a:solidFill>
                  <a:prstClr val="black"/>
                </a:solidFill>
                <a:latin typeface="Century Gothic"/>
                <a:ea typeface="ＭＳ Ｐゴシック" charset="0"/>
                <a:cs typeface="Century Gothic"/>
                <a:sym typeface="Myriad Pro Bold" charset="0"/>
              </a:rPr>
              <a:t>evidence-based frame elements to </a:t>
            </a:r>
            <a:r>
              <a:rPr lang="en-US" sz="1900" dirty="0" smtClean="0">
                <a:solidFill>
                  <a:prstClr val="black"/>
                </a:solidFill>
                <a:latin typeface="Century Gothic"/>
                <a:ea typeface="ＭＳ Ｐゴシック" charset="0"/>
                <a:cs typeface="Century Gothic"/>
                <a:sym typeface="Myriad Pro Bold" charset="0"/>
              </a:rPr>
              <a:t>communications</a:t>
            </a:r>
            <a:endParaRPr lang="en-US" sz="1900" dirty="0">
              <a:solidFill>
                <a:prstClr val="black"/>
              </a:solidFill>
              <a:latin typeface="Century Gothic"/>
              <a:ea typeface="ＭＳ Ｐゴシック" charset="0"/>
              <a:cs typeface="Century Gothic"/>
              <a:sym typeface="Myriad Pro Bold" charset="0"/>
            </a:endParaRPr>
          </a:p>
          <a:p>
            <a:pPr marL="342900" indent="-342900" defTabSz="457174">
              <a:spcAft>
                <a:spcPts val="1200"/>
              </a:spcAft>
              <a:buSzPct val="125000"/>
              <a:buFont typeface="Arial"/>
              <a:buChar char="•"/>
            </a:pPr>
            <a:r>
              <a:rPr lang="en-US" sz="1900" dirty="0" smtClean="0">
                <a:solidFill>
                  <a:prstClr val="black"/>
                </a:solidFill>
                <a:latin typeface="Century Gothic"/>
                <a:ea typeface="ＭＳ Ｐゴシック" charset="0"/>
                <a:cs typeface="Century Gothic"/>
                <a:sym typeface="Myriad Pro Bold" charset="0"/>
              </a:rPr>
              <a:t>Coordinate </a:t>
            </a:r>
            <a:r>
              <a:rPr lang="en-US" sz="1900" dirty="0">
                <a:solidFill>
                  <a:prstClr val="black"/>
                </a:solidFill>
                <a:latin typeface="Century Gothic"/>
                <a:ea typeface="ＭＳ Ｐゴシック" charset="0"/>
                <a:cs typeface="Century Gothic"/>
                <a:sym typeface="Myriad Pro Bold" charset="0"/>
              </a:rPr>
              <a:t>messages among the Common Core campaign </a:t>
            </a:r>
            <a:r>
              <a:rPr lang="en-US" sz="1900" dirty="0" smtClean="0">
                <a:solidFill>
                  <a:prstClr val="black"/>
                </a:solidFill>
                <a:latin typeface="Century Gothic"/>
                <a:ea typeface="ＭＳ Ｐゴシック" charset="0"/>
                <a:cs typeface="Century Gothic"/>
                <a:sym typeface="Myriad Pro Bold" charset="0"/>
              </a:rPr>
              <a:t>partners</a:t>
            </a:r>
            <a:endParaRPr lang="en-US" sz="1900" dirty="0">
              <a:solidFill>
                <a:prstClr val="black"/>
              </a:solidFill>
              <a:latin typeface="Century Gothic"/>
              <a:ea typeface="ＭＳ Ｐゴシック" charset="0"/>
              <a:cs typeface="Century Gothic"/>
              <a:sym typeface="Myriad Pro Bold" charset="0"/>
            </a:endParaRPr>
          </a:p>
          <a:p>
            <a:pPr marL="342900" indent="-342900" defTabSz="457174">
              <a:spcAft>
                <a:spcPts val="1200"/>
              </a:spcAft>
              <a:buSzPct val="125000"/>
              <a:buFont typeface="Arial"/>
              <a:buChar char="•"/>
            </a:pPr>
            <a:r>
              <a:rPr lang="en-US" sz="1900" dirty="0" smtClean="0">
                <a:solidFill>
                  <a:prstClr val="black"/>
                </a:solidFill>
                <a:latin typeface="Century Gothic"/>
                <a:ea typeface="ＭＳ Ｐゴシック" charset="0"/>
                <a:cs typeface="Century Gothic"/>
                <a:sym typeface="Myriad Pro Bold" charset="0"/>
              </a:rPr>
              <a:t>Answer </a:t>
            </a:r>
            <a:r>
              <a:rPr lang="en-US" sz="1900" dirty="0">
                <a:solidFill>
                  <a:prstClr val="black"/>
                </a:solidFill>
                <a:latin typeface="Century Gothic"/>
                <a:ea typeface="ＭＳ Ｐゴシック" charset="0"/>
                <a:cs typeface="Century Gothic"/>
                <a:sym typeface="Myriad Pro Bold" charset="0"/>
              </a:rPr>
              <a:t>tough questions from constituents and </a:t>
            </a:r>
            <a:r>
              <a:rPr lang="en-US" sz="1900" dirty="0" smtClean="0">
                <a:solidFill>
                  <a:prstClr val="black"/>
                </a:solidFill>
                <a:latin typeface="Century Gothic"/>
                <a:ea typeface="ＭＳ Ｐゴシック" charset="0"/>
                <a:cs typeface="Century Gothic"/>
                <a:sym typeface="Myriad Pro Bold" charset="0"/>
              </a:rPr>
              <a:t>reporters</a:t>
            </a:r>
            <a:endParaRPr lang="en-US" sz="1900" dirty="0">
              <a:solidFill>
                <a:prstClr val="black"/>
              </a:solidFill>
              <a:latin typeface="Century Gothic"/>
              <a:ea typeface="ＭＳ Ｐゴシック" charset="0"/>
              <a:cs typeface="Century Gothic"/>
              <a:sym typeface="Myriad Pro Bold" charset="0"/>
            </a:endParaRPr>
          </a:p>
          <a:p>
            <a:pPr marL="342900" indent="-342900" defTabSz="457174">
              <a:spcAft>
                <a:spcPts val="1200"/>
              </a:spcAft>
              <a:buSzPct val="125000"/>
              <a:buFont typeface="Arial"/>
              <a:buChar char="•"/>
            </a:pPr>
            <a:r>
              <a:rPr lang="en-US" sz="1900" dirty="0" smtClean="0">
                <a:solidFill>
                  <a:prstClr val="black"/>
                </a:solidFill>
                <a:latin typeface="Century Gothic"/>
                <a:ea typeface="ＭＳ Ｐゴシック" charset="0"/>
                <a:cs typeface="Century Gothic"/>
                <a:sym typeface="Myriad Pro Bold" charset="0"/>
              </a:rPr>
              <a:t>Identify </a:t>
            </a:r>
            <a:r>
              <a:rPr lang="en-US" sz="1900" dirty="0">
                <a:solidFill>
                  <a:prstClr val="black"/>
                </a:solidFill>
                <a:latin typeface="Century Gothic"/>
                <a:ea typeface="ＭＳ Ｐゴシック" charset="0"/>
                <a:cs typeface="Century Gothic"/>
                <a:sym typeface="Myriad Pro Bold" charset="0"/>
              </a:rPr>
              <a:t>and avoid unproductive communications frames</a:t>
            </a:r>
          </a:p>
        </p:txBody>
      </p:sp>
      <p:sp>
        <p:nvSpPr>
          <p:cNvPr id="2" name="Slide Number Placeholder 1"/>
          <p:cNvSpPr>
            <a:spLocks noGrp="1"/>
          </p:cNvSpPr>
          <p:nvPr>
            <p:ph type="sldNum" sz="quarter" idx="12"/>
          </p:nvPr>
        </p:nvSpPr>
        <p:spPr/>
        <p:txBody>
          <a:bodyPr/>
          <a:lstStyle/>
          <a:p>
            <a:fld id="{1096F650-2BE1-6546-A2B8-DC198D44C87B}" type="slidenum">
              <a:rPr lang="en-US" smtClean="0">
                <a:solidFill>
                  <a:prstClr val="white"/>
                </a:solidFill>
              </a:rPr>
              <a:pPr/>
              <a:t>46</a:t>
            </a:fld>
            <a:endParaRPr lang="en-US">
              <a:solidFill>
                <a:prstClr val="white"/>
              </a:solidFill>
            </a:endParaRPr>
          </a:p>
        </p:txBody>
      </p:sp>
      <p:sp>
        <p:nvSpPr>
          <p:cNvPr id="3" name="TextBox 2"/>
          <p:cNvSpPr txBox="1"/>
          <p:nvPr/>
        </p:nvSpPr>
        <p:spPr>
          <a:xfrm>
            <a:off x="2205924" y="5593365"/>
            <a:ext cx="5325412" cy="461665"/>
          </a:xfrm>
          <a:prstGeom prst="rect">
            <a:avLst/>
          </a:prstGeom>
          <a:noFill/>
        </p:spPr>
        <p:txBody>
          <a:bodyPr wrap="square" rtlCol="0">
            <a:spAutoFit/>
          </a:bodyPr>
          <a:lstStyle/>
          <a:p>
            <a:pPr defTabSz="457174"/>
            <a:r>
              <a:rPr lang="en-US" sz="2400" dirty="0" smtClean="0">
                <a:solidFill>
                  <a:prstClr val="black"/>
                </a:solidFill>
              </a:rPr>
              <a:t>http://</a:t>
            </a:r>
            <a:r>
              <a:rPr lang="en-US" sz="2400" dirty="0" err="1" smtClean="0">
                <a:solidFill>
                  <a:prstClr val="black"/>
                </a:solidFill>
              </a:rPr>
              <a:t>cdefoundation.org</a:t>
            </a:r>
            <a:r>
              <a:rPr lang="en-US" sz="2400" dirty="0" smtClean="0">
                <a:solidFill>
                  <a:prstClr val="black"/>
                </a:solidFill>
              </a:rPr>
              <a:t>/</a:t>
            </a:r>
            <a:r>
              <a:rPr lang="en-US" sz="2400" dirty="0" err="1" smtClean="0">
                <a:solidFill>
                  <a:prstClr val="black"/>
                </a:solidFill>
              </a:rPr>
              <a:t>ccss</a:t>
            </a:r>
            <a:r>
              <a:rPr lang="en-US" sz="2400" dirty="0" smtClean="0">
                <a:solidFill>
                  <a:prstClr val="black"/>
                </a:solidFill>
              </a:rPr>
              <a:t>-campaign</a:t>
            </a:r>
            <a:endParaRPr lang="en-US" sz="2400" dirty="0">
              <a:solidFill>
                <a:prstClr val="black"/>
              </a:solidFill>
            </a:endParaRPr>
          </a:p>
        </p:txBody>
      </p:sp>
    </p:spTree>
    <p:extLst>
      <p:ext uri="{BB962C8B-B14F-4D97-AF65-F5344CB8AC3E}">
        <p14:creationId xmlns:p14="http://schemas.microsoft.com/office/powerpoint/2010/main" val="26033095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28C13A6-11C2-A942-AB16-14594AF06039}" type="slidenum">
              <a:rPr lang="en-US" smtClean="0">
                <a:solidFill>
                  <a:prstClr val="white"/>
                </a:solidFill>
              </a:rPr>
              <a:pPr/>
              <a:t>47</a:t>
            </a:fld>
            <a:endParaRPr lang="en-US">
              <a:solidFill>
                <a:prstClr val="white"/>
              </a:solidFill>
            </a:endParaRPr>
          </a:p>
        </p:txBody>
      </p:sp>
      <p:sp>
        <p:nvSpPr>
          <p:cNvPr id="3" name="object 2"/>
          <p:cNvSpPr/>
          <p:nvPr/>
        </p:nvSpPr>
        <p:spPr>
          <a:xfrm>
            <a:off x="681226" y="943355"/>
            <a:ext cx="7139929" cy="3612642"/>
          </a:xfrm>
          <a:prstGeom prst="rect">
            <a:avLst/>
          </a:prstGeom>
          <a:blipFill>
            <a:blip r:embed="rId3" cstate="print"/>
            <a:stretch>
              <a:fillRect/>
            </a:stretch>
          </a:blipFill>
        </p:spPr>
        <p:txBody>
          <a:bodyPr wrap="square" lIns="0" tIns="0" rIns="0" bIns="0" rtlCol="0"/>
          <a:lstStyle/>
          <a:p>
            <a:pPr defTabSz="457174"/>
            <a:endParaRPr>
              <a:solidFill>
                <a:prstClr val="black"/>
              </a:solidFill>
            </a:endParaRPr>
          </a:p>
        </p:txBody>
      </p:sp>
    </p:spTree>
    <p:extLst>
      <p:ext uri="{BB962C8B-B14F-4D97-AF65-F5344CB8AC3E}">
        <p14:creationId xmlns:p14="http://schemas.microsoft.com/office/powerpoint/2010/main" val="38738667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rrowheads="1"/>
          </p:cNvPicPr>
          <p:nvPr/>
        </p:nvPicPr>
        <p:blipFill>
          <a:blip r:embed="rId3">
            <a:extLst>
              <a:ext uri="{28A0092B-C50C-407E-A947-70E740481C1C}">
                <a14:useLocalDpi xmlns:a14="http://schemas.microsoft.com/office/drawing/2010/main" val="0"/>
              </a:ext>
            </a:extLst>
          </a:blip>
          <a:srcRect l="22908" t="3133" r="17168" b="3600"/>
          <a:stretch>
            <a:fillRect/>
          </a:stretch>
        </p:blipFill>
        <p:spPr bwMode="auto">
          <a:xfrm>
            <a:off x="178594" y="1781176"/>
            <a:ext cx="3543300" cy="3894085"/>
          </a:xfrm>
          <a:prstGeom prst="rect">
            <a:avLst/>
          </a:prstGeom>
          <a:noFill/>
          <a:ln w="12700" cap="flat">
            <a:solidFill>
              <a:srgbClr val="7E7E7E"/>
            </a:solidFill>
            <a:prstDash val="solid"/>
            <a:miter lim="800000"/>
            <a:headEnd/>
            <a:tailEnd/>
          </a:ln>
          <a:effectLst>
            <a:outerShdw blurRad="50800" dist="25399" dir="2700000" algn="ctr" rotWithShape="0">
              <a:schemeClr val="bg2">
                <a:alpha val="34999"/>
              </a:schemeClr>
            </a:outerShdw>
          </a:effectLst>
          <a:extLst>
            <a:ext uri="{909E8E84-426E-40DD-AFC4-6F175D3DCCD1}">
              <a14:hiddenFill xmlns:a14="http://schemas.microsoft.com/office/drawing/2010/main">
                <a:solidFill>
                  <a:srgbClr val="FFFFFF"/>
                </a:solidFill>
              </a14:hiddenFill>
            </a:ext>
          </a:extLst>
        </p:spPr>
      </p:pic>
      <p:sp>
        <p:nvSpPr>
          <p:cNvPr id="38914" name="Rectangle 2"/>
          <p:cNvSpPr>
            <a:spLocks/>
          </p:cNvSpPr>
          <p:nvPr/>
        </p:nvSpPr>
        <p:spPr bwMode="auto">
          <a:xfrm>
            <a:off x="3855839" y="1781176"/>
            <a:ext cx="4824987"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defTabSz="457174"/>
            <a:r>
              <a:rPr lang="en-US" sz="2000" dirty="0">
                <a:solidFill>
                  <a:prstClr val="black"/>
                </a:solidFill>
                <a:latin typeface="Century Gothic"/>
                <a:ea typeface="ＭＳ Ｐゴシック" charset="0"/>
                <a:cs typeface="Century Gothic"/>
                <a:sym typeface="Myriad Pro" charset="0"/>
              </a:rPr>
              <a:t>In a study of the effects of myth-fact communications:</a:t>
            </a:r>
          </a:p>
          <a:p>
            <a:pPr defTabSz="457174"/>
            <a:endParaRPr lang="en-US" sz="2000" dirty="0">
              <a:solidFill>
                <a:prstClr val="black"/>
              </a:solidFill>
              <a:latin typeface="Century Gothic"/>
              <a:ea typeface="ＭＳ Ｐゴシック" charset="0"/>
              <a:cs typeface="Century Gothic"/>
              <a:sym typeface="Myriad Pro" charset="0"/>
            </a:endParaRPr>
          </a:p>
          <a:p>
            <a:pPr marL="285750" indent="-285750" defTabSz="457174">
              <a:spcAft>
                <a:spcPts val="600"/>
              </a:spcAft>
              <a:buSzPct val="155000"/>
              <a:buFont typeface="Arial"/>
              <a:buChar char="•"/>
            </a:pPr>
            <a:r>
              <a:rPr lang="en-US" sz="2000" dirty="0">
                <a:solidFill>
                  <a:prstClr val="black"/>
                </a:solidFill>
                <a:latin typeface="Century Gothic"/>
                <a:ea typeface="ＭＳ Ｐゴシック" charset="0"/>
                <a:cs typeface="Century Gothic"/>
                <a:sym typeface="Myriad Pro" charset="0"/>
              </a:rPr>
              <a:t>People misremembered the myths as true</a:t>
            </a:r>
            <a:r>
              <a:rPr lang="en-US" sz="2000" dirty="0" smtClean="0">
                <a:solidFill>
                  <a:prstClr val="black"/>
                </a:solidFill>
                <a:latin typeface="Century Gothic"/>
                <a:ea typeface="ＭＳ Ｐゴシック" charset="0"/>
                <a:cs typeface="Century Gothic"/>
                <a:sym typeface="Myriad Pro" charset="0"/>
              </a:rPr>
              <a:t>.</a:t>
            </a:r>
            <a:endParaRPr lang="en-US" sz="2000" dirty="0">
              <a:solidFill>
                <a:prstClr val="black"/>
              </a:solidFill>
              <a:latin typeface="Century Gothic"/>
              <a:ea typeface="ＭＳ Ｐゴシック" charset="0"/>
              <a:cs typeface="Century Gothic"/>
              <a:sym typeface="Myriad Pro" charset="0"/>
            </a:endParaRPr>
          </a:p>
          <a:p>
            <a:pPr marL="285750" indent="-285750" defTabSz="457174">
              <a:spcAft>
                <a:spcPts val="600"/>
              </a:spcAft>
              <a:buSzPct val="155000"/>
              <a:buFont typeface="Arial"/>
              <a:buChar char="•"/>
            </a:pPr>
            <a:r>
              <a:rPr lang="en-US" sz="2000" dirty="0">
                <a:solidFill>
                  <a:prstClr val="black"/>
                </a:solidFill>
                <a:latin typeface="Century Gothic"/>
                <a:ea typeface="ＭＳ Ｐゴシック" charset="0"/>
                <a:cs typeface="Century Gothic"/>
                <a:sym typeface="Myriad Pro" charset="0"/>
              </a:rPr>
              <a:t>Got worse over time</a:t>
            </a:r>
            <a:r>
              <a:rPr lang="en-US" sz="2000" dirty="0" smtClean="0">
                <a:solidFill>
                  <a:prstClr val="black"/>
                </a:solidFill>
                <a:latin typeface="Century Gothic"/>
                <a:ea typeface="ＭＳ Ｐゴシック" charset="0"/>
                <a:cs typeface="Century Gothic"/>
                <a:sym typeface="Myriad Pro" charset="0"/>
              </a:rPr>
              <a:t>.</a:t>
            </a:r>
            <a:endParaRPr lang="en-US" sz="2000" dirty="0">
              <a:solidFill>
                <a:prstClr val="black"/>
              </a:solidFill>
              <a:latin typeface="Century Gothic"/>
              <a:ea typeface="ＭＳ Ｐゴシック" charset="0"/>
              <a:cs typeface="Century Gothic"/>
              <a:sym typeface="Myriad Pro" charset="0"/>
            </a:endParaRPr>
          </a:p>
          <a:p>
            <a:pPr marL="285750" indent="-285750" defTabSz="457174">
              <a:spcAft>
                <a:spcPts val="600"/>
              </a:spcAft>
              <a:buSzPct val="155000"/>
              <a:buFont typeface="Arial"/>
              <a:buChar char="•"/>
            </a:pPr>
            <a:r>
              <a:rPr lang="en-US" sz="2000" dirty="0">
                <a:solidFill>
                  <a:prstClr val="black"/>
                </a:solidFill>
                <a:latin typeface="Century Gothic"/>
                <a:ea typeface="ＭＳ Ｐゴシック" charset="0"/>
                <a:cs typeface="Century Gothic"/>
                <a:sym typeface="Myriad Pro" charset="0"/>
              </a:rPr>
              <a:t>Both older and younger readers made mistakes</a:t>
            </a:r>
            <a:r>
              <a:rPr lang="en-US" sz="2000" dirty="0" smtClean="0">
                <a:solidFill>
                  <a:prstClr val="black"/>
                </a:solidFill>
                <a:latin typeface="Century Gothic"/>
                <a:ea typeface="ＭＳ Ｐゴシック" charset="0"/>
                <a:cs typeface="Century Gothic"/>
                <a:sym typeface="Myriad Pro" charset="0"/>
              </a:rPr>
              <a:t>.</a:t>
            </a:r>
            <a:endParaRPr lang="en-US" sz="2000" dirty="0">
              <a:solidFill>
                <a:prstClr val="black"/>
              </a:solidFill>
              <a:latin typeface="Century Gothic"/>
              <a:ea typeface="ＭＳ Ｐゴシック" charset="0"/>
              <a:cs typeface="Century Gothic"/>
              <a:sym typeface="Myriad Pro" charset="0"/>
            </a:endParaRPr>
          </a:p>
          <a:p>
            <a:pPr marL="285750" indent="-285750" defTabSz="457174">
              <a:spcAft>
                <a:spcPts val="600"/>
              </a:spcAft>
              <a:buSzPct val="155000"/>
              <a:buFont typeface="Arial"/>
              <a:buChar char="•"/>
            </a:pPr>
            <a:r>
              <a:rPr lang="en-US" sz="2000" dirty="0">
                <a:solidFill>
                  <a:prstClr val="black"/>
                </a:solidFill>
                <a:latin typeface="Century Gothic"/>
                <a:ea typeface="ＭＳ Ｐゴシック" charset="0"/>
                <a:cs typeface="Century Gothic"/>
                <a:sym typeface="Myriad Pro" charset="0"/>
              </a:rPr>
              <a:t>Attributed false information to the CDC.</a:t>
            </a:r>
          </a:p>
        </p:txBody>
      </p:sp>
      <p:sp>
        <p:nvSpPr>
          <p:cNvPr id="38915" name="Rectangle 3"/>
          <p:cNvSpPr>
            <a:spLocks/>
          </p:cNvSpPr>
          <p:nvPr/>
        </p:nvSpPr>
        <p:spPr bwMode="auto">
          <a:xfrm>
            <a:off x="1304896" y="5253038"/>
            <a:ext cx="81438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1828695" lvl="4" algn="ctr" defTabSz="457174"/>
            <a:r>
              <a:rPr lang="en-US" sz="1100" dirty="0" err="1">
                <a:solidFill>
                  <a:prstClr val="black"/>
                </a:solidFill>
                <a:latin typeface="Century Gothic"/>
                <a:ea typeface="ＭＳ Ｐゴシック" charset="0"/>
                <a:cs typeface="Century Gothic"/>
                <a:sym typeface="Myriad Pro" charset="0"/>
              </a:rPr>
              <a:t>Vedantam</a:t>
            </a:r>
            <a:r>
              <a:rPr lang="en-US" sz="1100" dirty="0">
                <a:solidFill>
                  <a:prstClr val="black"/>
                </a:solidFill>
                <a:latin typeface="Century Gothic"/>
                <a:ea typeface="ＭＳ Ｐゴシック" charset="0"/>
                <a:cs typeface="Century Gothic"/>
                <a:sym typeface="Myriad Pro" charset="0"/>
              </a:rPr>
              <a:t>, Shankar. 2010. The Hidden Brain. New York: Spiegel &amp; </a:t>
            </a:r>
            <a:r>
              <a:rPr lang="en-US" sz="1100" dirty="0" err="1">
                <a:solidFill>
                  <a:prstClr val="black"/>
                </a:solidFill>
                <a:latin typeface="Century Gothic"/>
                <a:ea typeface="ＭＳ Ｐゴシック" charset="0"/>
                <a:cs typeface="Century Gothic"/>
                <a:sym typeface="Myriad Pro" charset="0"/>
              </a:rPr>
              <a:t>Grau</a:t>
            </a:r>
            <a:r>
              <a:rPr lang="en-US" sz="1100" dirty="0">
                <a:solidFill>
                  <a:prstClr val="black"/>
                </a:solidFill>
                <a:latin typeface="Century Gothic"/>
                <a:ea typeface="ＭＳ Ｐゴシック" charset="0"/>
                <a:cs typeface="Century Gothic"/>
                <a:sym typeface="Myriad Pro" charset="0"/>
              </a:rPr>
              <a:t>.</a:t>
            </a:r>
          </a:p>
        </p:txBody>
      </p:sp>
      <p:sp>
        <p:nvSpPr>
          <p:cNvPr id="38916" name="Rectangle 4"/>
          <p:cNvSpPr>
            <a:spLocks noGrp="1" noChangeArrowheads="1"/>
          </p:cNvSpPr>
          <p:nvPr>
            <p:ph type="title" idx="4294967295"/>
          </p:nvPr>
        </p:nvSpPr>
        <p:spPr bwMode="auto">
          <a:xfrm>
            <a:off x="0" y="769938"/>
            <a:ext cx="9151938" cy="704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57603" tIns="28803" rIns="0" bIns="28803" numCol="1" anchor="t" anchorCtr="0" compatLnSpc="1">
            <a:prstTxWarp prst="textNoShape">
              <a:avLst/>
            </a:prstTxWarp>
            <a:normAutofit fontScale="90000"/>
          </a:bodyPr>
          <a:lstStyle/>
          <a:p>
            <a:pPr eaLnBrk="1" hangingPunct="1"/>
            <a:r>
              <a:rPr lang="en-US" sz="3200" b="1" dirty="0">
                <a:latin typeface="Century Gothic"/>
                <a:ea typeface="Heiti SC Light" charset="0"/>
                <a:cs typeface="Century Gothic"/>
                <a:sym typeface="Myriad Pro Bold" charset="0"/>
              </a:rPr>
              <a:t>Avoid the Myth/Fact Trap: </a:t>
            </a:r>
            <a:r>
              <a:rPr lang="en-US" sz="3200" b="1" dirty="0" smtClean="0">
                <a:latin typeface="Century Gothic"/>
                <a:ea typeface="Heiti SC Light" charset="0"/>
                <a:cs typeface="Century Gothic"/>
                <a:sym typeface="Myriad Pro Bold" charset="0"/>
              </a:rPr>
              <a:t/>
            </a:r>
            <a:br>
              <a:rPr lang="en-US" sz="3200" b="1" dirty="0" smtClean="0">
                <a:latin typeface="Century Gothic"/>
                <a:ea typeface="Heiti SC Light" charset="0"/>
                <a:cs typeface="Century Gothic"/>
                <a:sym typeface="Myriad Pro Bold" charset="0"/>
              </a:rPr>
            </a:br>
            <a:r>
              <a:rPr lang="en-US" sz="3200" dirty="0" smtClean="0">
                <a:latin typeface="Century Gothic"/>
                <a:ea typeface="Heiti SC Light" charset="0"/>
                <a:cs typeface="Century Gothic"/>
                <a:sym typeface="Myriad Pro Bold" charset="0"/>
              </a:rPr>
              <a:t>Always </a:t>
            </a:r>
            <a:r>
              <a:rPr lang="en-US" sz="3200" dirty="0">
                <a:latin typeface="Century Gothic"/>
                <a:ea typeface="Heiti SC Light" charset="0"/>
                <a:cs typeface="Century Gothic"/>
                <a:sym typeface="Myriad Pro Bold" charset="0"/>
              </a:rPr>
              <a:t>make the affirmative case.</a:t>
            </a:r>
            <a:endParaRPr lang="en-US" sz="3200" dirty="0">
              <a:latin typeface="Century Gothic"/>
              <a:ea typeface="Heiti SC Medium" charset="0"/>
              <a:cs typeface="Century Gothic"/>
              <a:sym typeface="Myriad Pro Bold" charset="0"/>
            </a:endParaRPr>
          </a:p>
        </p:txBody>
      </p:sp>
      <p:sp>
        <p:nvSpPr>
          <p:cNvPr id="2" name="Slide Number Placeholder 1"/>
          <p:cNvSpPr>
            <a:spLocks noGrp="1"/>
          </p:cNvSpPr>
          <p:nvPr>
            <p:ph type="sldNum" sz="quarter" idx="12"/>
          </p:nvPr>
        </p:nvSpPr>
        <p:spPr/>
        <p:txBody>
          <a:bodyPr/>
          <a:lstStyle/>
          <a:p>
            <a:fld id="{528C13A6-11C2-A942-AB16-14594AF06039}" type="slidenum">
              <a:rPr lang="en-US" smtClean="0">
                <a:solidFill>
                  <a:prstClr val="white"/>
                </a:solidFill>
              </a:rPr>
              <a:pPr/>
              <a:t>48</a:t>
            </a:fld>
            <a:endParaRPr lang="en-US">
              <a:solidFill>
                <a:prstClr val="white"/>
              </a:solidFill>
            </a:endParaRPr>
          </a:p>
        </p:txBody>
      </p:sp>
    </p:spTree>
    <p:extLst>
      <p:ext uri="{BB962C8B-B14F-4D97-AF65-F5344CB8AC3E}">
        <p14:creationId xmlns:p14="http://schemas.microsoft.com/office/powerpoint/2010/main" val="1834100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4490" y="1433530"/>
            <a:ext cx="6729413" cy="46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2"/>
          <p:cNvSpPr txBox="1">
            <a:spLocks noChangeArrowheads="1"/>
          </p:cNvSpPr>
          <p:nvPr/>
        </p:nvSpPr>
        <p:spPr bwMode="auto">
          <a:xfrm>
            <a:off x="1564759" y="777642"/>
            <a:ext cx="5486400" cy="58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603" tIns="28803" rIns="57603" bIns="28803">
            <a:spAutoFit/>
          </a:bodyPr>
          <a:lstStyle>
            <a:lvl1pPr algn="ctr" eaLnBrk="0" hangingPunct="0">
              <a:defRPr sz="3600">
                <a:solidFill>
                  <a:srgbClr val="000000"/>
                </a:solidFill>
                <a:latin typeface="Gill Sans" charset="0"/>
                <a:ea typeface="Heiti SC Light" charset="0"/>
                <a:cs typeface="Heiti SC Light" charset="0"/>
                <a:sym typeface="Gill Sans" charset="0"/>
              </a:defRPr>
            </a:lvl1pPr>
            <a:lvl2pPr marL="742950" indent="-285750" algn="ctr" eaLnBrk="0" hangingPunct="0">
              <a:defRPr sz="3600">
                <a:solidFill>
                  <a:srgbClr val="000000"/>
                </a:solidFill>
                <a:latin typeface="Gill Sans" charset="0"/>
                <a:ea typeface="Heiti SC Light" charset="0"/>
                <a:cs typeface="Heiti SC Light" charset="0"/>
                <a:sym typeface="Gill Sans" charset="0"/>
              </a:defRPr>
            </a:lvl2pPr>
            <a:lvl3pPr marL="1143000" indent="-228600" algn="ctr" eaLnBrk="0" hangingPunct="0">
              <a:defRPr sz="3600">
                <a:solidFill>
                  <a:srgbClr val="000000"/>
                </a:solidFill>
                <a:latin typeface="Gill Sans" charset="0"/>
                <a:ea typeface="Heiti SC Light" charset="0"/>
                <a:cs typeface="Heiti SC Light" charset="0"/>
                <a:sym typeface="Gill Sans" charset="0"/>
              </a:defRPr>
            </a:lvl3pPr>
            <a:lvl4pPr marL="1600200" indent="-228600" algn="ctr" eaLnBrk="0" hangingPunct="0">
              <a:defRPr sz="3600">
                <a:solidFill>
                  <a:srgbClr val="000000"/>
                </a:solidFill>
                <a:latin typeface="Gill Sans" charset="0"/>
                <a:ea typeface="Heiti SC Light" charset="0"/>
                <a:cs typeface="Heiti SC Light" charset="0"/>
                <a:sym typeface="Gill Sans" charset="0"/>
              </a:defRPr>
            </a:lvl4pPr>
            <a:lvl5pPr marL="2057400" indent="-228600" algn="ctr" eaLnBrk="0" hangingPunct="0">
              <a:defRPr sz="36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6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6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6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600">
                <a:solidFill>
                  <a:srgbClr val="000000"/>
                </a:solidFill>
                <a:latin typeface="Gill Sans" charset="0"/>
                <a:ea typeface="Heiti SC Light" charset="0"/>
                <a:cs typeface="Heiti SC Light" charset="0"/>
                <a:sym typeface="Gill Sans" charset="0"/>
              </a:defRPr>
            </a:lvl9pPr>
          </a:lstStyle>
          <a:p>
            <a:pPr defTabSz="457174" eaLnBrk="1" hangingPunct="1"/>
            <a:r>
              <a:rPr lang="en-US" sz="3400" b="1" dirty="0">
                <a:latin typeface="Century Gothic"/>
                <a:cs typeface="Century Gothic"/>
              </a:rPr>
              <a:t>Basic Message Template</a:t>
            </a:r>
          </a:p>
        </p:txBody>
      </p:sp>
      <p:sp>
        <p:nvSpPr>
          <p:cNvPr id="2" name="Slide Number Placeholder 1"/>
          <p:cNvSpPr>
            <a:spLocks noGrp="1"/>
          </p:cNvSpPr>
          <p:nvPr>
            <p:ph type="sldNum" sz="quarter" idx="12"/>
          </p:nvPr>
        </p:nvSpPr>
        <p:spPr/>
        <p:txBody>
          <a:bodyPr/>
          <a:lstStyle/>
          <a:p>
            <a:fld id="{528C13A6-11C2-A942-AB16-14594AF06039}" type="slidenum">
              <a:rPr lang="en-US" smtClean="0">
                <a:solidFill>
                  <a:prstClr val="white"/>
                </a:solidFill>
              </a:rPr>
              <a:pPr/>
              <a:t>49</a:t>
            </a:fld>
            <a:endParaRPr lang="en-US">
              <a:solidFill>
                <a:prstClr val="white"/>
              </a:solidFill>
            </a:endParaRPr>
          </a:p>
        </p:txBody>
      </p:sp>
    </p:spTree>
    <p:extLst>
      <p:ext uri="{BB962C8B-B14F-4D97-AF65-F5344CB8AC3E}">
        <p14:creationId xmlns:p14="http://schemas.microsoft.com/office/powerpoint/2010/main" val="976056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981200" y="76200"/>
            <a:ext cx="6858000" cy="1143000"/>
          </a:xfrm>
        </p:spPr>
        <p:txBody>
          <a:bodyPr/>
          <a:lstStyle/>
          <a:p>
            <a:r>
              <a:rPr lang="en-US" altLang="en-US" sz="4000" b="1" dirty="0" smtClean="0"/>
              <a:t>Common Core State Standards</a:t>
            </a:r>
          </a:p>
        </p:txBody>
      </p:sp>
      <p:sp>
        <p:nvSpPr>
          <p:cNvPr id="53251" name="Content Placeholder 2"/>
          <p:cNvSpPr>
            <a:spLocks noGrp="1"/>
          </p:cNvSpPr>
          <p:nvPr>
            <p:ph idx="1"/>
          </p:nvPr>
        </p:nvSpPr>
        <p:spPr>
          <a:xfrm>
            <a:off x="1447800" y="1295400"/>
            <a:ext cx="7661275" cy="4343400"/>
          </a:xfrm>
        </p:spPr>
        <p:txBody>
          <a:bodyPr/>
          <a:lstStyle/>
          <a:p>
            <a:r>
              <a:rPr lang="en-US" altLang="en-US" sz="2400" dirty="0" smtClean="0"/>
              <a:t>Aligned with </a:t>
            </a:r>
            <a:r>
              <a:rPr lang="en-US" altLang="en-US" sz="2400" b="1" dirty="0" smtClean="0"/>
              <a:t>expectations for college and career</a:t>
            </a:r>
            <a:r>
              <a:rPr lang="en-US" altLang="en-US" sz="2400" dirty="0" smtClean="0"/>
              <a:t> success.</a:t>
            </a:r>
          </a:p>
          <a:p>
            <a:r>
              <a:rPr lang="en-US" altLang="en-US" sz="2400" dirty="0" smtClean="0"/>
              <a:t>Clear, so that </a:t>
            </a:r>
            <a:r>
              <a:rPr lang="en-US" altLang="en-US" sz="2400" b="1" dirty="0" smtClean="0"/>
              <a:t>educators and parents know what they need to do to help</a:t>
            </a:r>
            <a:r>
              <a:rPr lang="en-US" altLang="en-US" sz="2400" dirty="0" smtClean="0"/>
              <a:t> students learn.</a:t>
            </a:r>
          </a:p>
          <a:p>
            <a:r>
              <a:rPr lang="en-US" altLang="en-US" sz="2400" b="1" dirty="0" smtClean="0"/>
              <a:t>Consistent</a:t>
            </a:r>
            <a:r>
              <a:rPr lang="en-US" altLang="en-US" sz="2400" dirty="0" smtClean="0"/>
              <a:t> across participating states, so that students are not taught to a lower standard just because of where they live.</a:t>
            </a:r>
          </a:p>
          <a:p>
            <a:r>
              <a:rPr lang="en-US" altLang="en-US" sz="2400" dirty="0" smtClean="0"/>
              <a:t>Include both </a:t>
            </a:r>
            <a:r>
              <a:rPr lang="en-US" altLang="en-US" sz="2400" b="1" dirty="0" smtClean="0"/>
              <a:t>content and the application of knowledge </a:t>
            </a:r>
            <a:r>
              <a:rPr lang="en-US" altLang="en-US" sz="2400" dirty="0" smtClean="0"/>
              <a:t>through higher-order thinking and problem solving.</a:t>
            </a:r>
          </a:p>
          <a:p>
            <a:r>
              <a:rPr lang="en-US" altLang="en-US" sz="2400" dirty="0" smtClean="0"/>
              <a:t>Build upon strengths and lessons of </a:t>
            </a:r>
            <a:r>
              <a:rPr lang="en-US" altLang="en-US" sz="2400" b="1" dirty="0" smtClean="0"/>
              <a:t>earlier California </a:t>
            </a:r>
            <a:r>
              <a:rPr lang="en-US" altLang="en-US" sz="2400" dirty="0" smtClean="0"/>
              <a:t>standards and standards of top-performing nations.</a:t>
            </a:r>
          </a:p>
          <a:p>
            <a:r>
              <a:rPr lang="en-US" altLang="en-US" sz="2400" dirty="0" smtClean="0"/>
              <a:t>Realistic, </a:t>
            </a:r>
            <a:r>
              <a:rPr lang="en-US" altLang="en-US" sz="2400" b="1" dirty="0" smtClean="0"/>
              <a:t>aligned across grades, focused </a:t>
            </a:r>
            <a:r>
              <a:rPr lang="en-US" altLang="en-US" sz="2400" dirty="0" smtClean="0"/>
              <a:t>on most important content for student success and achievement.</a:t>
            </a:r>
          </a:p>
        </p:txBody>
      </p:sp>
    </p:spTree>
    <p:extLst>
      <p:ext uri="{BB962C8B-B14F-4D97-AF65-F5344CB8AC3E}">
        <p14:creationId xmlns:p14="http://schemas.microsoft.com/office/powerpoint/2010/main" val="1330592065"/>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656" y="1622870"/>
            <a:ext cx="7920136" cy="453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extBox 4"/>
          <p:cNvSpPr txBox="1">
            <a:spLocks noChangeArrowheads="1"/>
          </p:cNvSpPr>
          <p:nvPr/>
        </p:nvSpPr>
        <p:spPr bwMode="auto">
          <a:xfrm>
            <a:off x="398879" y="925525"/>
            <a:ext cx="8472488" cy="827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603" tIns="28803" rIns="57603" bIns="28803">
            <a:spAutoFit/>
          </a:bodyPr>
          <a:lstStyle>
            <a:lvl1pPr algn="ctr" eaLnBrk="0" hangingPunct="0">
              <a:defRPr sz="3600">
                <a:solidFill>
                  <a:srgbClr val="000000"/>
                </a:solidFill>
                <a:latin typeface="Gill Sans" charset="0"/>
                <a:ea typeface="Heiti SC Light" charset="0"/>
                <a:cs typeface="Heiti SC Light" charset="0"/>
                <a:sym typeface="Gill Sans" charset="0"/>
              </a:defRPr>
            </a:lvl1pPr>
            <a:lvl2pPr marL="742950" indent="-285750" algn="ctr" eaLnBrk="0" hangingPunct="0">
              <a:defRPr sz="3600">
                <a:solidFill>
                  <a:srgbClr val="000000"/>
                </a:solidFill>
                <a:latin typeface="Gill Sans" charset="0"/>
                <a:ea typeface="Heiti SC Light" charset="0"/>
                <a:cs typeface="Heiti SC Light" charset="0"/>
                <a:sym typeface="Gill Sans" charset="0"/>
              </a:defRPr>
            </a:lvl2pPr>
            <a:lvl3pPr marL="1143000" indent="-228600" algn="ctr" eaLnBrk="0" hangingPunct="0">
              <a:defRPr sz="3600">
                <a:solidFill>
                  <a:srgbClr val="000000"/>
                </a:solidFill>
                <a:latin typeface="Gill Sans" charset="0"/>
                <a:ea typeface="Heiti SC Light" charset="0"/>
                <a:cs typeface="Heiti SC Light" charset="0"/>
                <a:sym typeface="Gill Sans" charset="0"/>
              </a:defRPr>
            </a:lvl3pPr>
            <a:lvl4pPr marL="1600200" indent="-228600" algn="ctr" eaLnBrk="0" hangingPunct="0">
              <a:defRPr sz="3600">
                <a:solidFill>
                  <a:srgbClr val="000000"/>
                </a:solidFill>
                <a:latin typeface="Gill Sans" charset="0"/>
                <a:ea typeface="Heiti SC Light" charset="0"/>
                <a:cs typeface="Heiti SC Light" charset="0"/>
                <a:sym typeface="Gill Sans" charset="0"/>
              </a:defRPr>
            </a:lvl4pPr>
            <a:lvl5pPr marL="2057400" indent="-228600" algn="ctr" eaLnBrk="0" hangingPunct="0">
              <a:defRPr sz="36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6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6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6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600">
                <a:solidFill>
                  <a:srgbClr val="000000"/>
                </a:solidFill>
                <a:latin typeface="Gill Sans" charset="0"/>
                <a:ea typeface="Heiti SC Light" charset="0"/>
                <a:cs typeface="Heiti SC Light" charset="0"/>
                <a:sym typeface="Gill Sans" charset="0"/>
              </a:defRPr>
            </a:lvl9pPr>
          </a:lstStyle>
          <a:p>
            <a:pPr defTabSz="457174" eaLnBrk="1" hangingPunct="1"/>
            <a:r>
              <a:rPr lang="en-US" sz="2500" b="1" dirty="0">
                <a:latin typeface="Century Gothic"/>
                <a:cs typeface="Century Gothic"/>
              </a:rPr>
              <a:t>Use a Tested Value to Establish What’s at Stake in the Common Core Implementation</a:t>
            </a:r>
            <a:endParaRPr lang="en-US" sz="2500" dirty="0">
              <a:latin typeface="Century Gothic"/>
              <a:cs typeface="Century Gothic"/>
            </a:endParaRPr>
          </a:p>
        </p:txBody>
      </p:sp>
      <p:sp>
        <p:nvSpPr>
          <p:cNvPr id="2" name="Slide Number Placeholder 1"/>
          <p:cNvSpPr>
            <a:spLocks noGrp="1"/>
          </p:cNvSpPr>
          <p:nvPr>
            <p:ph type="sldNum" sz="quarter" idx="12"/>
          </p:nvPr>
        </p:nvSpPr>
        <p:spPr/>
        <p:txBody>
          <a:bodyPr/>
          <a:lstStyle/>
          <a:p>
            <a:fld id="{1096F650-2BE1-6546-A2B8-DC198D44C87B}" type="slidenum">
              <a:rPr lang="en-US" smtClean="0">
                <a:solidFill>
                  <a:prstClr val="white"/>
                </a:solidFill>
              </a:rPr>
              <a:pPr/>
              <a:t>50</a:t>
            </a:fld>
            <a:endParaRPr lang="en-US">
              <a:solidFill>
                <a:prstClr val="white"/>
              </a:solidFill>
            </a:endParaRPr>
          </a:p>
        </p:txBody>
      </p:sp>
    </p:spTree>
    <p:extLst>
      <p:ext uri="{BB962C8B-B14F-4D97-AF65-F5344CB8AC3E}">
        <p14:creationId xmlns:p14="http://schemas.microsoft.com/office/powerpoint/2010/main" val="318953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28C13A6-11C2-A942-AB16-14594AF06039}" type="slidenum">
              <a:rPr lang="en-US" smtClean="0">
                <a:solidFill>
                  <a:prstClr val="white"/>
                </a:solidFill>
              </a:rPr>
              <a:pPr/>
              <a:t>51</a:t>
            </a:fld>
            <a:endParaRPr lang="en-US">
              <a:solidFill>
                <a:prstClr val="white"/>
              </a:solidFill>
            </a:endParaRPr>
          </a:p>
        </p:txBody>
      </p:sp>
      <p:sp>
        <p:nvSpPr>
          <p:cNvPr id="5" name="object 2"/>
          <p:cNvSpPr/>
          <p:nvPr/>
        </p:nvSpPr>
        <p:spPr>
          <a:xfrm>
            <a:off x="457200" y="971396"/>
            <a:ext cx="8310373" cy="4970243"/>
          </a:xfrm>
          <a:prstGeom prst="rect">
            <a:avLst/>
          </a:prstGeom>
          <a:blipFill>
            <a:blip r:embed="rId2" cstate="print"/>
            <a:stretch>
              <a:fillRect/>
            </a:stretch>
          </a:blipFill>
        </p:spPr>
        <p:txBody>
          <a:bodyPr wrap="square" lIns="0" tIns="0" rIns="0" bIns="0" rtlCol="0"/>
          <a:lstStyle/>
          <a:p>
            <a:pPr defTabSz="457174"/>
            <a:endParaRPr>
              <a:solidFill>
                <a:prstClr val="black"/>
              </a:solidFill>
            </a:endParaRPr>
          </a:p>
        </p:txBody>
      </p:sp>
    </p:spTree>
    <p:extLst>
      <p:ext uri="{BB962C8B-B14F-4D97-AF65-F5344CB8AC3E}">
        <p14:creationId xmlns:p14="http://schemas.microsoft.com/office/powerpoint/2010/main" val="5519201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28C13A6-11C2-A942-AB16-14594AF06039}" type="slidenum">
              <a:rPr lang="en-US" smtClean="0">
                <a:solidFill>
                  <a:prstClr val="white"/>
                </a:solidFill>
              </a:rPr>
              <a:pPr/>
              <a:t>52</a:t>
            </a:fld>
            <a:endParaRPr lang="en-US">
              <a:solidFill>
                <a:prstClr val="white"/>
              </a:solidFill>
            </a:endParaRPr>
          </a:p>
        </p:txBody>
      </p:sp>
      <p:sp>
        <p:nvSpPr>
          <p:cNvPr id="3" name="object 2"/>
          <p:cNvSpPr/>
          <p:nvPr/>
        </p:nvSpPr>
        <p:spPr>
          <a:xfrm>
            <a:off x="0" y="1148879"/>
            <a:ext cx="8991217" cy="4615670"/>
          </a:xfrm>
          <a:prstGeom prst="rect">
            <a:avLst/>
          </a:prstGeom>
          <a:blipFill>
            <a:blip r:embed="rId2" cstate="print"/>
            <a:stretch>
              <a:fillRect/>
            </a:stretch>
          </a:blipFill>
        </p:spPr>
        <p:txBody>
          <a:bodyPr wrap="square" lIns="0" tIns="0" rIns="0" bIns="0" rtlCol="0"/>
          <a:lstStyle/>
          <a:p>
            <a:pPr defTabSz="457174"/>
            <a:endParaRPr>
              <a:solidFill>
                <a:prstClr val="black"/>
              </a:solidFill>
            </a:endParaRPr>
          </a:p>
        </p:txBody>
      </p:sp>
    </p:spTree>
    <p:extLst>
      <p:ext uri="{BB962C8B-B14F-4D97-AF65-F5344CB8AC3E}">
        <p14:creationId xmlns:p14="http://schemas.microsoft.com/office/powerpoint/2010/main" val="2610058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28C13A6-11C2-A942-AB16-14594AF06039}" type="slidenum">
              <a:rPr lang="en-US" smtClean="0">
                <a:solidFill>
                  <a:prstClr val="white"/>
                </a:solidFill>
              </a:rPr>
              <a:pPr/>
              <a:t>53</a:t>
            </a:fld>
            <a:endParaRPr lang="en-US">
              <a:solidFill>
                <a:prstClr val="white"/>
              </a:solidFill>
            </a:endParaRPr>
          </a:p>
        </p:txBody>
      </p:sp>
      <p:sp>
        <p:nvSpPr>
          <p:cNvPr id="4" name="object 2"/>
          <p:cNvSpPr/>
          <p:nvPr/>
        </p:nvSpPr>
        <p:spPr>
          <a:xfrm>
            <a:off x="141103" y="1108567"/>
            <a:ext cx="8850114" cy="4575360"/>
          </a:xfrm>
          <a:prstGeom prst="rect">
            <a:avLst/>
          </a:prstGeom>
          <a:blipFill>
            <a:blip r:embed="rId3" cstate="print"/>
            <a:stretch>
              <a:fillRect/>
            </a:stretch>
          </a:blipFill>
        </p:spPr>
        <p:txBody>
          <a:bodyPr wrap="square" lIns="0" tIns="0" rIns="0" bIns="0" rtlCol="0"/>
          <a:lstStyle/>
          <a:p>
            <a:pPr defTabSz="457174"/>
            <a:endParaRPr>
              <a:solidFill>
                <a:prstClr val="black"/>
              </a:solidFill>
            </a:endParaRPr>
          </a:p>
        </p:txBody>
      </p:sp>
    </p:spTree>
    <p:extLst>
      <p:ext uri="{BB962C8B-B14F-4D97-AF65-F5344CB8AC3E}">
        <p14:creationId xmlns:p14="http://schemas.microsoft.com/office/powerpoint/2010/main" val="31757041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28C13A6-11C2-A942-AB16-14594AF06039}" type="slidenum">
              <a:rPr lang="en-US" smtClean="0">
                <a:solidFill>
                  <a:prstClr val="white"/>
                </a:solidFill>
              </a:rPr>
              <a:pPr/>
              <a:t>54</a:t>
            </a:fld>
            <a:endParaRPr lang="en-US">
              <a:solidFill>
                <a:prstClr val="white"/>
              </a:solidFill>
            </a:endParaRPr>
          </a:p>
        </p:txBody>
      </p:sp>
      <p:sp>
        <p:nvSpPr>
          <p:cNvPr id="5" name="object 2"/>
          <p:cNvSpPr/>
          <p:nvPr/>
        </p:nvSpPr>
        <p:spPr>
          <a:xfrm>
            <a:off x="141104" y="943355"/>
            <a:ext cx="8545696" cy="5063064"/>
          </a:xfrm>
          <a:prstGeom prst="rect">
            <a:avLst/>
          </a:prstGeom>
          <a:blipFill>
            <a:blip r:embed="rId2" cstate="print"/>
            <a:stretch>
              <a:fillRect/>
            </a:stretch>
          </a:blipFill>
        </p:spPr>
        <p:txBody>
          <a:bodyPr wrap="square" lIns="0" tIns="0" rIns="0" bIns="0" rtlCol="0"/>
          <a:lstStyle/>
          <a:p>
            <a:pPr defTabSz="457174"/>
            <a:endParaRPr>
              <a:solidFill>
                <a:prstClr val="black"/>
              </a:solidFill>
            </a:endParaRPr>
          </a:p>
        </p:txBody>
      </p:sp>
    </p:spTree>
    <p:extLst>
      <p:ext uri="{BB962C8B-B14F-4D97-AF65-F5344CB8AC3E}">
        <p14:creationId xmlns:p14="http://schemas.microsoft.com/office/powerpoint/2010/main" val="23381279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1487188" y="76200"/>
            <a:ext cx="7620000" cy="1143000"/>
          </a:xfrm>
        </p:spPr>
        <p:txBody>
          <a:bodyPr/>
          <a:lstStyle/>
          <a:p>
            <a:pPr eaLnBrk="1" hangingPunct="1">
              <a:lnSpc>
                <a:spcPct val="90000"/>
              </a:lnSpc>
            </a:pPr>
            <a:r>
              <a:rPr lang="en-US" altLang="en-US" sz="4000" b="1" dirty="0" smtClean="0">
                <a:solidFill>
                  <a:schemeClr val="accent4">
                    <a:lumMod val="25000"/>
                  </a:schemeClr>
                </a:solidFill>
              </a:rPr>
              <a:t>Local Control and </a:t>
            </a:r>
            <a:br>
              <a:rPr lang="en-US" altLang="en-US" sz="4000" b="1" dirty="0" smtClean="0">
                <a:solidFill>
                  <a:schemeClr val="accent4">
                    <a:lumMod val="25000"/>
                  </a:schemeClr>
                </a:solidFill>
              </a:rPr>
            </a:br>
            <a:r>
              <a:rPr lang="en-US" altLang="en-US" sz="4000" b="1" dirty="0" smtClean="0">
                <a:solidFill>
                  <a:schemeClr val="accent4">
                    <a:lumMod val="25000"/>
                  </a:schemeClr>
                </a:solidFill>
              </a:rPr>
              <a:t>Accountability Plans</a:t>
            </a:r>
          </a:p>
        </p:txBody>
      </p:sp>
      <p:sp>
        <p:nvSpPr>
          <p:cNvPr id="2051" name="Rectangle 3"/>
          <p:cNvSpPr>
            <a:spLocks noGrp="1" noChangeArrowheads="1"/>
          </p:cNvSpPr>
          <p:nvPr>
            <p:ph idx="1"/>
          </p:nvPr>
        </p:nvSpPr>
        <p:spPr>
          <a:xfrm>
            <a:off x="1676400" y="1371600"/>
            <a:ext cx="7162801" cy="4572000"/>
          </a:xfrm>
        </p:spPr>
        <p:txBody>
          <a:bodyPr/>
          <a:lstStyle/>
          <a:p>
            <a:pPr eaLnBrk="1" hangingPunct="1">
              <a:lnSpc>
                <a:spcPct val="90000"/>
              </a:lnSpc>
            </a:pPr>
            <a:r>
              <a:rPr lang="en-US" altLang="en-US" dirty="0" smtClean="0"/>
              <a:t>Major changes to a belief and structured finance and student outcome system  </a:t>
            </a:r>
          </a:p>
          <a:p>
            <a:pPr eaLnBrk="1" hangingPunct="1">
              <a:lnSpc>
                <a:spcPct val="90000"/>
              </a:lnSpc>
            </a:pPr>
            <a:r>
              <a:rPr lang="en-US" altLang="en-US" b="1" dirty="0" smtClean="0"/>
              <a:t>Continuum of Connections:</a:t>
            </a:r>
            <a:r>
              <a:rPr lang="en-US" altLang="en-US" dirty="0" smtClean="0"/>
              <a:t> </a:t>
            </a:r>
            <a:r>
              <a:rPr lang="en-US" dirty="0" smtClean="0"/>
              <a:t>Needs        Assessment         Goals         Resource          </a:t>
            </a:r>
            <a:r>
              <a:rPr lang="en-US" dirty="0"/>
              <a:t>Alignment         </a:t>
            </a:r>
            <a:r>
              <a:rPr lang="en-US" dirty="0" smtClean="0"/>
              <a:t>Services         Student </a:t>
            </a:r>
            <a:r>
              <a:rPr lang="en-US" dirty="0"/>
              <a:t>Outcomes</a:t>
            </a:r>
            <a:endParaRPr lang="en-US" altLang="en-US" dirty="0" smtClean="0"/>
          </a:p>
          <a:p>
            <a:pPr eaLnBrk="1" hangingPunct="1">
              <a:lnSpc>
                <a:spcPct val="90000"/>
              </a:lnSpc>
            </a:pPr>
            <a:r>
              <a:rPr lang="en-US" altLang="en-US" dirty="0" smtClean="0"/>
              <a:t>Situated in a developing, new accountability system for California</a:t>
            </a:r>
          </a:p>
          <a:p>
            <a:pPr eaLnBrk="1" hangingPunct="1">
              <a:lnSpc>
                <a:spcPct val="90000"/>
              </a:lnSpc>
            </a:pPr>
            <a:r>
              <a:rPr lang="en-US" altLang="en-US" dirty="0" smtClean="0"/>
              <a:t>State priorities are the foundation</a:t>
            </a:r>
          </a:p>
          <a:p>
            <a:pPr eaLnBrk="1" hangingPunct="1">
              <a:lnSpc>
                <a:spcPct val="90000"/>
              </a:lnSpc>
            </a:pPr>
            <a:endParaRPr lang="en-US" altLang="en-US" dirty="0" smtClean="0"/>
          </a:p>
          <a:p>
            <a:pPr eaLnBrk="1" hangingPunct="1">
              <a:lnSpc>
                <a:spcPct val="90000"/>
              </a:lnSpc>
            </a:pPr>
            <a:endParaRPr lang="en-US" altLang="en-US" dirty="0" smtClean="0"/>
          </a:p>
          <a:p>
            <a:pPr eaLnBrk="1" hangingPunct="1">
              <a:lnSpc>
                <a:spcPct val="90000"/>
              </a:lnSpc>
            </a:pPr>
            <a:endParaRPr lang="en-US" altLang="en-US" dirty="0" smtClean="0"/>
          </a:p>
          <a:p>
            <a:pPr eaLnBrk="1" hangingPunct="1">
              <a:lnSpc>
                <a:spcPct val="90000"/>
              </a:lnSpc>
            </a:pPr>
            <a:endParaRPr lang="en-US" altLang="en-US" sz="4400" dirty="0" smtClean="0"/>
          </a:p>
          <a:p>
            <a:pPr marL="0" indent="0" eaLnBrk="1" hangingPunct="1">
              <a:lnSpc>
                <a:spcPct val="90000"/>
              </a:lnSpc>
              <a:buNone/>
            </a:pPr>
            <a:endParaRPr lang="en-US" altLang="en-US" sz="3600" i="1" dirty="0" smtClean="0"/>
          </a:p>
        </p:txBody>
      </p:sp>
      <p:sp>
        <p:nvSpPr>
          <p:cNvPr id="2052" name="Slide Number Placeholder 2"/>
          <p:cNvSpPr>
            <a:spLocks noGrp="1"/>
          </p:cNvSpPr>
          <p:nvPr>
            <p:ph type="sldNum" sz="quarter" idx="12"/>
          </p:nvPr>
        </p:nvSpPr>
        <p:spPr>
          <a:noFill/>
        </p:spPr>
        <p:txBody>
          <a:bodyPr/>
          <a:lstStyle>
            <a:lvl1pPr>
              <a:spcBef>
                <a:spcPct val="20000"/>
              </a:spcBef>
              <a:buChar char="•"/>
              <a:defRPr sz="3200">
                <a:solidFill>
                  <a:srgbClr val="454440"/>
                </a:solidFill>
                <a:latin typeface="Arial" charset="0"/>
                <a:ea typeface="ＭＳ Ｐゴシック" pitchFamily="34" charset="-128"/>
              </a:defRPr>
            </a:lvl1pPr>
            <a:lvl2pPr marL="742950" indent="-285750">
              <a:spcBef>
                <a:spcPct val="20000"/>
              </a:spcBef>
              <a:buChar char="–"/>
              <a:defRPr sz="2800">
                <a:solidFill>
                  <a:srgbClr val="454440"/>
                </a:solidFill>
                <a:latin typeface="Arial" charset="0"/>
                <a:ea typeface="ＭＳ Ｐゴシック" pitchFamily="34" charset="-128"/>
              </a:defRPr>
            </a:lvl2pPr>
            <a:lvl3pPr marL="1143000" indent="-228600">
              <a:spcBef>
                <a:spcPct val="20000"/>
              </a:spcBef>
              <a:buChar char="•"/>
              <a:defRPr sz="2400">
                <a:solidFill>
                  <a:srgbClr val="454440"/>
                </a:solidFill>
                <a:latin typeface="Arial" charset="0"/>
                <a:ea typeface="ＭＳ Ｐゴシック" pitchFamily="34" charset="-128"/>
              </a:defRPr>
            </a:lvl3pPr>
            <a:lvl4pPr marL="1600200" indent="-228600">
              <a:spcBef>
                <a:spcPct val="20000"/>
              </a:spcBef>
              <a:buChar char="–"/>
              <a:defRPr sz="2000">
                <a:solidFill>
                  <a:srgbClr val="454440"/>
                </a:solidFill>
                <a:latin typeface="Arial" charset="0"/>
                <a:ea typeface="ＭＳ Ｐゴシック" pitchFamily="34" charset="-128"/>
              </a:defRPr>
            </a:lvl4pPr>
            <a:lvl5pPr marL="2057400" indent="-228600">
              <a:spcBef>
                <a:spcPct val="20000"/>
              </a:spcBef>
              <a:buChar char="»"/>
              <a:defRPr sz="2000">
                <a:solidFill>
                  <a:srgbClr val="454440"/>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454440"/>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454440"/>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454440"/>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454440"/>
                </a:solidFill>
                <a:latin typeface="Arial" charset="0"/>
                <a:ea typeface="ＭＳ Ｐゴシック" pitchFamily="34" charset="-128"/>
              </a:defRPr>
            </a:lvl9pPr>
          </a:lstStyle>
          <a:p>
            <a:pPr>
              <a:spcBef>
                <a:spcPct val="0"/>
              </a:spcBef>
              <a:buFontTx/>
              <a:buNone/>
            </a:pPr>
            <a:fld id="{90035CCF-A56D-4BBF-8BBC-6C65829D3F62}" type="slidenum">
              <a:rPr lang="en-US" altLang="en-US" sz="1400" smtClean="0">
                <a:solidFill>
                  <a:srgbClr val="000000"/>
                </a:solidFill>
              </a:rPr>
              <a:pPr>
                <a:spcBef>
                  <a:spcPct val="0"/>
                </a:spcBef>
                <a:buFontTx/>
                <a:buNone/>
              </a:pPr>
              <a:t>55</a:t>
            </a:fld>
            <a:endParaRPr lang="en-US" altLang="en-US" sz="1400" dirty="0" smtClean="0">
              <a:solidFill>
                <a:srgbClr val="000000"/>
              </a:solidFill>
            </a:endParaRPr>
          </a:p>
        </p:txBody>
      </p:sp>
      <p:sp>
        <p:nvSpPr>
          <p:cNvPr id="2" name="Right Arrow 1"/>
          <p:cNvSpPr/>
          <p:nvPr/>
        </p:nvSpPr>
        <p:spPr bwMode="auto">
          <a:xfrm>
            <a:off x="6188927" y="3886200"/>
            <a:ext cx="489204" cy="121158"/>
          </a:xfrm>
          <a:prstGeom prst="rightArrow">
            <a:avLst/>
          </a:prstGeom>
          <a:solidFill>
            <a:schemeClr val="tx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300" dirty="0" smtClean="0">
              <a:solidFill>
                <a:srgbClr val="000054"/>
              </a:solidFill>
            </a:endParaRPr>
          </a:p>
        </p:txBody>
      </p:sp>
      <p:sp>
        <p:nvSpPr>
          <p:cNvPr id="6" name="Right Arrow 5"/>
          <p:cNvSpPr/>
          <p:nvPr/>
        </p:nvSpPr>
        <p:spPr bwMode="auto">
          <a:xfrm>
            <a:off x="3962400" y="3886200"/>
            <a:ext cx="489204" cy="121158"/>
          </a:xfrm>
          <a:prstGeom prst="rightArrow">
            <a:avLst/>
          </a:prstGeom>
          <a:solidFill>
            <a:schemeClr val="accent2">
              <a:lumMod val="5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300" dirty="0" smtClean="0">
              <a:solidFill>
                <a:srgbClr val="000054"/>
              </a:solidFill>
            </a:endParaRPr>
          </a:p>
        </p:txBody>
      </p:sp>
      <p:sp>
        <p:nvSpPr>
          <p:cNvPr id="7" name="Right Arrow 6"/>
          <p:cNvSpPr/>
          <p:nvPr/>
        </p:nvSpPr>
        <p:spPr bwMode="auto">
          <a:xfrm>
            <a:off x="6029093" y="3435681"/>
            <a:ext cx="489204" cy="121158"/>
          </a:xfrm>
          <a:prstGeom prst="rightArrow">
            <a:avLst/>
          </a:prstGeom>
          <a:solidFill>
            <a:schemeClr val="tx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300" dirty="0" smtClean="0">
              <a:solidFill>
                <a:srgbClr val="000054"/>
              </a:solidFill>
            </a:endParaRPr>
          </a:p>
        </p:txBody>
      </p:sp>
      <p:sp>
        <p:nvSpPr>
          <p:cNvPr id="8" name="Right Arrow 7"/>
          <p:cNvSpPr/>
          <p:nvPr/>
        </p:nvSpPr>
        <p:spPr bwMode="auto">
          <a:xfrm>
            <a:off x="4195126" y="3435681"/>
            <a:ext cx="489204" cy="121158"/>
          </a:xfrm>
          <a:prstGeom prst="rightArrow">
            <a:avLst/>
          </a:prstGeom>
          <a:solidFill>
            <a:schemeClr val="tx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300" dirty="0" smtClean="0">
              <a:solidFill>
                <a:srgbClr val="000054"/>
              </a:solidFill>
            </a:endParaRPr>
          </a:p>
        </p:txBody>
      </p:sp>
    </p:spTree>
    <p:extLst>
      <p:ext uri="{BB962C8B-B14F-4D97-AF65-F5344CB8AC3E}">
        <p14:creationId xmlns:p14="http://schemas.microsoft.com/office/powerpoint/2010/main" val="3349120543"/>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1524000" y="304800"/>
            <a:ext cx="6934200" cy="1143000"/>
          </a:xfrm>
        </p:spPr>
        <p:txBody>
          <a:bodyPr/>
          <a:lstStyle/>
          <a:p>
            <a:pPr eaLnBrk="1" hangingPunct="1">
              <a:lnSpc>
                <a:spcPct val="90000"/>
              </a:lnSpc>
            </a:pPr>
            <a:r>
              <a:rPr lang="en-US" altLang="en-US" sz="4000" b="1" dirty="0" smtClean="0">
                <a:solidFill>
                  <a:schemeClr val="accent4">
                    <a:lumMod val="25000"/>
                  </a:schemeClr>
                </a:solidFill>
              </a:rPr>
              <a:t>Local Control and Accountability Plans: </a:t>
            </a:r>
            <a:br>
              <a:rPr lang="en-US" altLang="en-US" sz="4000" b="1" dirty="0" smtClean="0">
                <a:solidFill>
                  <a:schemeClr val="accent4">
                    <a:lumMod val="25000"/>
                  </a:schemeClr>
                </a:solidFill>
              </a:rPr>
            </a:br>
            <a:r>
              <a:rPr lang="en-US" altLang="en-US" sz="4000" b="1" dirty="0" smtClean="0">
                <a:solidFill>
                  <a:schemeClr val="accent4">
                    <a:lumMod val="25000"/>
                  </a:schemeClr>
                </a:solidFill>
              </a:rPr>
              <a:t>Guiding Principles</a:t>
            </a:r>
          </a:p>
        </p:txBody>
      </p:sp>
      <p:sp>
        <p:nvSpPr>
          <p:cNvPr id="2051" name="Rectangle 3"/>
          <p:cNvSpPr>
            <a:spLocks noGrp="1" noChangeArrowheads="1"/>
          </p:cNvSpPr>
          <p:nvPr>
            <p:ph idx="1"/>
          </p:nvPr>
        </p:nvSpPr>
        <p:spPr>
          <a:xfrm>
            <a:off x="1600200" y="1981200"/>
            <a:ext cx="7086601" cy="4114800"/>
          </a:xfrm>
        </p:spPr>
        <p:txBody>
          <a:bodyPr/>
          <a:lstStyle/>
          <a:p>
            <a:pPr eaLnBrk="1" hangingPunct="1">
              <a:lnSpc>
                <a:spcPct val="90000"/>
              </a:lnSpc>
            </a:pPr>
            <a:r>
              <a:rPr lang="en-US" altLang="en-US" sz="2800" b="1" dirty="0" smtClean="0"/>
              <a:t>Performance-focused</a:t>
            </a:r>
            <a:r>
              <a:rPr lang="en-US" altLang="en-US" sz="2800" dirty="0" smtClean="0"/>
              <a:t> – relationship among plans, funding use, outcomes for students</a:t>
            </a:r>
          </a:p>
          <a:p>
            <a:pPr eaLnBrk="1" hangingPunct="1">
              <a:lnSpc>
                <a:spcPct val="90000"/>
              </a:lnSpc>
            </a:pPr>
            <a:r>
              <a:rPr lang="en-US" altLang="en-US" sz="2800" b="1" dirty="0" smtClean="0"/>
              <a:t>Simplicity and transparency</a:t>
            </a:r>
          </a:p>
          <a:p>
            <a:pPr eaLnBrk="1" hangingPunct="1">
              <a:lnSpc>
                <a:spcPct val="90000"/>
              </a:lnSpc>
            </a:pPr>
            <a:r>
              <a:rPr lang="en-US" altLang="en-US" sz="2800" b="1" dirty="0" smtClean="0"/>
              <a:t>Student-focused</a:t>
            </a:r>
            <a:r>
              <a:rPr lang="en-US" altLang="en-US" sz="2800" dirty="0" smtClean="0"/>
              <a:t> – local identification of needs, provide equitable opportunities</a:t>
            </a:r>
          </a:p>
          <a:p>
            <a:pPr eaLnBrk="1" hangingPunct="1">
              <a:lnSpc>
                <a:spcPct val="90000"/>
              </a:lnSpc>
            </a:pPr>
            <a:r>
              <a:rPr lang="en-US" altLang="en-US" sz="2800" b="1" dirty="0" smtClean="0"/>
              <a:t>State priorities </a:t>
            </a:r>
            <a:r>
              <a:rPr lang="en-US" altLang="en-US" sz="2800" dirty="0" smtClean="0"/>
              <a:t>– define metrics, but rely on local determination of measurement</a:t>
            </a:r>
          </a:p>
          <a:p>
            <a:pPr eaLnBrk="1" hangingPunct="1">
              <a:lnSpc>
                <a:spcPct val="90000"/>
              </a:lnSpc>
            </a:pPr>
            <a:r>
              <a:rPr lang="en-US" altLang="en-US" sz="2800" b="1" dirty="0" smtClean="0"/>
              <a:t>Stakeholder engagement </a:t>
            </a:r>
            <a:r>
              <a:rPr lang="en-US" altLang="en-US" sz="2800" dirty="0" smtClean="0"/>
              <a:t>– parents, students educators, broader community</a:t>
            </a:r>
          </a:p>
          <a:p>
            <a:pPr eaLnBrk="1" hangingPunct="1">
              <a:lnSpc>
                <a:spcPct val="90000"/>
              </a:lnSpc>
            </a:pPr>
            <a:endParaRPr lang="en-US" altLang="en-US" dirty="0" smtClean="0"/>
          </a:p>
          <a:p>
            <a:pPr eaLnBrk="1" hangingPunct="1">
              <a:lnSpc>
                <a:spcPct val="90000"/>
              </a:lnSpc>
            </a:pPr>
            <a:endParaRPr lang="en-US" altLang="en-US" dirty="0" smtClean="0"/>
          </a:p>
          <a:p>
            <a:pPr eaLnBrk="1" hangingPunct="1">
              <a:lnSpc>
                <a:spcPct val="90000"/>
              </a:lnSpc>
            </a:pPr>
            <a:endParaRPr lang="en-US" altLang="en-US" dirty="0" smtClean="0"/>
          </a:p>
          <a:p>
            <a:pPr eaLnBrk="1" hangingPunct="1">
              <a:lnSpc>
                <a:spcPct val="90000"/>
              </a:lnSpc>
            </a:pPr>
            <a:endParaRPr lang="en-US" altLang="en-US" sz="4400" dirty="0" smtClean="0"/>
          </a:p>
          <a:p>
            <a:pPr marL="0" indent="0" eaLnBrk="1" hangingPunct="1">
              <a:lnSpc>
                <a:spcPct val="90000"/>
              </a:lnSpc>
              <a:buNone/>
            </a:pPr>
            <a:endParaRPr lang="en-US" altLang="en-US" sz="3600" i="1" dirty="0" smtClean="0"/>
          </a:p>
        </p:txBody>
      </p:sp>
      <p:sp>
        <p:nvSpPr>
          <p:cNvPr id="2052" name="Slide Number Placeholder 2"/>
          <p:cNvSpPr>
            <a:spLocks noGrp="1"/>
          </p:cNvSpPr>
          <p:nvPr>
            <p:ph type="sldNum" sz="quarter" idx="12"/>
          </p:nvPr>
        </p:nvSpPr>
        <p:spPr>
          <a:noFill/>
        </p:spPr>
        <p:txBody>
          <a:bodyPr/>
          <a:lstStyle>
            <a:lvl1pPr>
              <a:spcBef>
                <a:spcPct val="20000"/>
              </a:spcBef>
              <a:buChar char="•"/>
              <a:defRPr sz="3200">
                <a:solidFill>
                  <a:srgbClr val="454440"/>
                </a:solidFill>
                <a:latin typeface="Arial" charset="0"/>
                <a:ea typeface="ＭＳ Ｐゴシック" pitchFamily="34" charset="-128"/>
              </a:defRPr>
            </a:lvl1pPr>
            <a:lvl2pPr marL="742950" indent="-285750">
              <a:spcBef>
                <a:spcPct val="20000"/>
              </a:spcBef>
              <a:buChar char="–"/>
              <a:defRPr sz="2800">
                <a:solidFill>
                  <a:srgbClr val="454440"/>
                </a:solidFill>
                <a:latin typeface="Arial" charset="0"/>
                <a:ea typeface="ＭＳ Ｐゴシック" pitchFamily="34" charset="-128"/>
              </a:defRPr>
            </a:lvl2pPr>
            <a:lvl3pPr marL="1143000" indent="-228600">
              <a:spcBef>
                <a:spcPct val="20000"/>
              </a:spcBef>
              <a:buChar char="•"/>
              <a:defRPr sz="2400">
                <a:solidFill>
                  <a:srgbClr val="454440"/>
                </a:solidFill>
                <a:latin typeface="Arial" charset="0"/>
                <a:ea typeface="ＭＳ Ｐゴシック" pitchFamily="34" charset="-128"/>
              </a:defRPr>
            </a:lvl3pPr>
            <a:lvl4pPr marL="1600200" indent="-228600">
              <a:spcBef>
                <a:spcPct val="20000"/>
              </a:spcBef>
              <a:buChar char="–"/>
              <a:defRPr sz="2000">
                <a:solidFill>
                  <a:srgbClr val="454440"/>
                </a:solidFill>
                <a:latin typeface="Arial" charset="0"/>
                <a:ea typeface="ＭＳ Ｐゴシック" pitchFamily="34" charset="-128"/>
              </a:defRPr>
            </a:lvl4pPr>
            <a:lvl5pPr marL="2057400" indent="-228600">
              <a:spcBef>
                <a:spcPct val="20000"/>
              </a:spcBef>
              <a:buChar char="»"/>
              <a:defRPr sz="2000">
                <a:solidFill>
                  <a:srgbClr val="454440"/>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454440"/>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454440"/>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454440"/>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454440"/>
                </a:solidFill>
                <a:latin typeface="Arial" charset="0"/>
                <a:ea typeface="ＭＳ Ｐゴシック" pitchFamily="34" charset="-128"/>
              </a:defRPr>
            </a:lvl9pPr>
          </a:lstStyle>
          <a:p>
            <a:pPr>
              <a:spcBef>
                <a:spcPct val="0"/>
              </a:spcBef>
              <a:buFontTx/>
              <a:buNone/>
            </a:pPr>
            <a:fld id="{90035CCF-A56D-4BBF-8BBC-6C65829D3F62}" type="slidenum">
              <a:rPr lang="en-US" altLang="en-US" sz="1400" smtClean="0">
                <a:solidFill>
                  <a:srgbClr val="000000"/>
                </a:solidFill>
              </a:rPr>
              <a:pPr>
                <a:spcBef>
                  <a:spcPct val="0"/>
                </a:spcBef>
                <a:buFontTx/>
                <a:buNone/>
              </a:pPr>
              <a:t>56</a:t>
            </a:fld>
            <a:endParaRPr lang="en-US" altLang="en-US" sz="1400" dirty="0" smtClean="0">
              <a:solidFill>
                <a:srgbClr val="000000"/>
              </a:solidFill>
            </a:endParaRPr>
          </a:p>
        </p:txBody>
      </p:sp>
    </p:spTree>
    <p:extLst>
      <p:ext uri="{BB962C8B-B14F-4D97-AF65-F5344CB8AC3E}">
        <p14:creationId xmlns:p14="http://schemas.microsoft.com/office/powerpoint/2010/main" val="520002013"/>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773" y="524107"/>
            <a:ext cx="8763000" cy="457200"/>
          </a:xfrm>
        </p:spPr>
        <p:txBody>
          <a:bodyPr>
            <a:normAutofit fontScale="90000"/>
          </a:bodyPr>
          <a:lstStyle/>
          <a:p>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latin typeface="Calibri" pitchFamily="34" charset="0"/>
              </a:rPr>
              <a:t/>
            </a:r>
            <a:br>
              <a:rPr lang="en-US" b="1" dirty="0" smtClean="0">
                <a:latin typeface="Calibri" pitchFamily="34" charset="0"/>
              </a:rPr>
            </a:br>
            <a:r>
              <a:rPr lang="en-US" b="1" dirty="0" smtClean="0">
                <a:latin typeface="Calibri" pitchFamily="34" charset="0"/>
              </a:rPr>
              <a:t/>
            </a:r>
            <a:br>
              <a:rPr lang="en-US" b="1" dirty="0" smtClean="0">
                <a:latin typeface="Calibri" pitchFamily="34" charset="0"/>
              </a:rPr>
            </a:br>
            <a:r>
              <a:rPr lang="en-US" b="1" dirty="0">
                <a:latin typeface="Calibri" pitchFamily="34" charset="0"/>
              </a:rPr>
              <a:t/>
            </a:r>
            <a:br>
              <a:rPr lang="en-US" b="1" dirty="0">
                <a:latin typeface="Calibri" pitchFamily="34" charset="0"/>
              </a:rPr>
            </a:br>
            <a:r>
              <a:rPr lang="en-US" b="1" dirty="0" smtClean="0">
                <a:latin typeface="Calibri" pitchFamily="34" charset="0"/>
              </a:rPr>
              <a:t>  </a:t>
            </a:r>
            <a:r>
              <a:rPr lang="en-US" sz="4000" b="1" dirty="0" smtClean="0">
                <a:latin typeface="Calibri" pitchFamily="34" charset="0"/>
              </a:rPr>
              <a:t>8 State Priorities and Related Data Elements</a:t>
            </a:r>
            <a:br>
              <a:rPr lang="en-US" sz="4000" b="1" dirty="0" smtClean="0">
                <a:latin typeface="Calibri" pitchFamily="34" charset="0"/>
              </a:rPr>
            </a:br>
            <a:r>
              <a:rPr lang="en-US" sz="2000" b="1" dirty="0" smtClean="0">
                <a:latin typeface="Calibri" pitchFamily="34" charset="0"/>
              </a:rPr>
              <a:t>Needs Assessment           Goals          Resource          Alignment           Services          Outcomes</a:t>
            </a:r>
            <a:endParaRPr lang="en-US" sz="2000" b="1" dirty="0">
              <a:latin typeface="Calibri" pitchFamily="34" charset="0"/>
            </a:endParaRPr>
          </a:p>
        </p:txBody>
      </p:sp>
      <p:sp>
        <p:nvSpPr>
          <p:cNvPr id="5" name="TextBox 4"/>
          <p:cNvSpPr txBox="1"/>
          <p:nvPr/>
        </p:nvSpPr>
        <p:spPr>
          <a:xfrm>
            <a:off x="228600" y="1025500"/>
            <a:ext cx="3276600" cy="2831544"/>
          </a:xfrm>
          <a:prstGeom prst="rect">
            <a:avLst/>
          </a:prstGeom>
          <a:solidFill>
            <a:schemeClr val="bg2">
              <a:lumMod val="90000"/>
            </a:schemeClr>
          </a:solidFill>
        </p:spPr>
        <p:txBody>
          <a:bodyPr wrap="square" rtlCol="0">
            <a:spAutoFit/>
          </a:bodyPr>
          <a:lstStyle/>
          <a:p>
            <a:r>
              <a:rPr lang="en-US" dirty="0">
                <a:solidFill>
                  <a:prstClr val="black"/>
                </a:solidFill>
              </a:rPr>
              <a:t>    </a:t>
            </a:r>
            <a:r>
              <a:rPr lang="en-US" sz="1600" b="1" dirty="0">
                <a:solidFill>
                  <a:prstClr val="black"/>
                </a:solidFill>
              </a:rPr>
              <a:t>Student  Achievement</a:t>
            </a:r>
          </a:p>
          <a:p>
            <a:pPr marL="285750" indent="-285750">
              <a:buFont typeface="Wingdings" pitchFamily="2" charset="2"/>
              <a:buChar char="Ø"/>
            </a:pPr>
            <a:r>
              <a:rPr lang="en-US" sz="1600" dirty="0">
                <a:solidFill>
                  <a:prstClr val="black"/>
                </a:solidFill>
              </a:rPr>
              <a:t>Performance on assessments</a:t>
            </a:r>
          </a:p>
          <a:p>
            <a:pPr marL="285750" indent="-285750">
              <a:buFont typeface="Wingdings" pitchFamily="2" charset="2"/>
              <a:buChar char="Ø"/>
            </a:pPr>
            <a:r>
              <a:rPr lang="en-US" sz="1600" dirty="0">
                <a:solidFill>
                  <a:prstClr val="black"/>
                </a:solidFill>
              </a:rPr>
              <a:t>Academic Performance Index</a:t>
            </a:r>
          </a:p>
          <a:p>
            <a:pPr marL="285750" indent="-285750">
              <a:buFont typeface="Wingdings" pitchFamily="2" charset="2"/>
              <a:buChar char="Ø"/>
            </a:pPr>
            <a:r>
              <a:rPr lang="en-US" sz="1600" dirty="0">
                <a:solidFill>
                  <a:prstClr val="black"/>
                </a:solidFill>
              </a:rPr>
              <a:t>College and Career Readiness</a:t>
            </a:r>
          </a:p>
          <a:p>
            <a:pPr marL="285750" indent="-285750">
              <a:buFont typeface="Wingdings" pitchFamily="2" charset="2"/>
              <a:buChar char="Ø"/>
            </a:pPr>
            <a:r>
              <a:rPr lang="en-US" sz="1600" dirty="0">
                <a:solidFill>
                  <a:prstClr val="black"/>
                </a:solidFill>
              </a:rPr>
              <a:t>English learners becoming reclassified and proficient</a:t>
            </a:r>
          </a:p>
          <a:p>
            <a:pPr marL="285750" indent="-285750">
              <a:buFont typeface="Wingdings" pitchFamily="2" charset="2"/>
              <a:buChar char="Ø"/>
            </a:pPr>
            <a:r>
              <a:rPr lang="en-US" sz="1600" dirty="0">
                <a:solidFill>
                  <a:prstClr val="black"/>
                </a:solidFill>
              </a:rPr>
              <a:t>Advanced Placement Exams passage</a:t>
            </a:r>
          </a:p>
          <a:p>
            <a:pPr marL="285750" indent="-285750">
              <a:buFont typeface="Wingdings" pitchFamily="2" charset="2"/>
              <a:buChar char="Ø"/>
            </a:pPr>
            <a:r>
              <a:rPr lang="en-US" sz="1600" dirty="0">
                <a:solidFill>
                  <a:prstClr val="black"/>
                </a:solidFill>
              </a:rPr>
              <a:t>Prepared through Early Assessment Program</a:t>
            </a:r>
          </a:p>
          <a:p>
            <a:pPr marL="285750" indent="-285750">
              <a:buFont typeface="Wingdings" pitchFamily="2" charset="2"/>
              <a:buChar char="Ø"/>
            </a:pPr>
            <a:endParaRPr lang="en-US" sz="1600" dirty="0">
              <a:solidFill>
                <a:prstClr val="black"/>
              </a:solidFill>
            </a:endParaRPr>
          </a:p>
        </p:txBody>
      </p:sp>
      <p:sp>
        <p:nvSpPr>
          <p:cNvPr id="7" name="5-Point Star 6"/>
          <p:cNvSpPr/>
          <p:nvPr/>
        </p:nvSpPr>
        <p:spPr>
          <a:xfrm>
            <a:off x="323850" y="1077074"/>
            <a:ext cx="190500" cy="1905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234176" y="4008045"/>
            <a:ext cx="3271024" cy="1600438"/>
          </a:xfrm>
          <a:prstGeom prst="rect">
            <a:avLst/>
          </a:prstGeom>
          <a:solidFill>
            <a:schemeClr val="accent2">
              <a:lumMod val="20000"/>
              <a:lumOff val="80000"/>
            </a:schemeClr>
          </a:solidFill>
        </p:spPr>
        <p:txBody>
          <a:bodyPr wrap="square" rtlCol="0">
            <a:spAutoFit/>
          </a:bodyPr>
          <a:lstStyle/>
          <a:p>
            <a:r>
              <a:rPr lang="en-US" dirty="0">
                <a:solidFill>
                  <a:prstClr val="black"/>
                </a:solidFill>
              </a:rPr>
              <a:t>   </a:t>
            </a:r>
            <a:r>
              <a:rPr lang="en-US" sz="1600" b="1" dirty="0">
                <a:solidFill>
                  <a:prstClr val="black"/>
                </a:solidFill>
              </a:rPr>
              <a:t>Basic Services</a:t>
            </a:r>
          </a:p>
          <a:p>
            <a:pPr marL="285750" indent="-285750">
              <a:buFont typeface="Wingdings" pitchFamily="2" charset="2"/>
              <a:buChar char="Ø"/>
            </a:pPr>
            <a:r>
              <a:rPr lang="en-US" sz="1600" dirty="0">
                <a:solidFill>
                  <a:prstClr val="black"/>
                </a:solidFill>
              </a:rPr>
              <a:t>Rate of teacher </a:t>
            </a:r>
            <a:r>
              <a:rPr lang="en-US" sz="1600" dirty="0" err="1" smtClean="0">
                <a:solidFill>
                  <a:prstClr val="black"/>
                </a:solidFill>
              </a:rPr>
              <a:t>mis</a:t>
            </a:r>
            <a:r>
              <a:rPr lang="en-US" sz="1600" dirty="0" smtClean="0">
                <a:solidFill>
                  <a:prstClr val="black"/>
                </a:solidFill>
              </a:rPr>
              <a:t>-assignments </a:t>
            </a:r>
            <a:endParaRPr lang="en-US" sz="1600" dirty="0">
              <a:solidFill>
                <a:prstClr val="black"/>
              </a:solidFill>
            </a:endParaRPr>
          </a:p>
          <a:p>
            <a:pPr marL="285750" indent="-285750">
              <a:buFont typeface="Wingdings" pitchFamily="2" charset="2"/>
              <a:buChar char="Ø"/>
            </a:pPr>
            <a:r>
              <a:rPr lang="en-US" sz="1600" dirty="0">
                <a:solidFill>
                  <a:prstClr val="black"/>
                </a:solidFill>
              </a:rPr>
              <a:t>Student Access to standards-aligned instructional resources and materials</a:t>
            </a:r>
          </a:p>
          <a:p>
            <a:pPr marL="285750" indent="-285750">
              <a:buFont typeface="Wingdings" pitchFamily="2" charset="2"/>
              <a:buChar char="Ø"/>
            </a:pPr>
            <a:r>
              <a:rPr lang="en-US" sz="1600" dirty="0">
                <a:solidFill>
                  <a:prstClr val="black"/>
                </a:solidFill>
              </a:rPr>
              <a:t>Facilities</a:t>
            </a:r>
          </a:p>
        </p:txBody>
      </p:sp>
      <p:sp>
        <p:nvSpPr>
          <p:cNvPr id="9" name="Right Arrow 8"/>
          <p:cNvSpPr/>
          <p:nvPr/>
        </p:nvSpPr>
        <p:spPr>
          <a:xfrm>
            <a:off x="4571070" y="792243"/>
            <a:ext cx="3810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prstClr val="white"/>
              </a:solidFill>
            </a:endParaRPr>
          </a:p>
        </p:txBody>
      </p:sp>
      <p:sp>
        <p:nvSpPr>
          <p:cNvPr id="10" name="Right Arrow 9"/>
          <p:cNvSpPr/>
          <p:nvPr/>
        </p:nvSpPr>
        <p:spPr>
          <a:xfrm>
            <a:off x="6172200" y="771665"/>
            <a:ext cx="3810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prstClr val="white"/>
              </a:solidFill>
            </a:endParaRPr>
          </a:p>
        </p:txBody>
      </p:sp>
      <p:sp>
        <p:nvSpPr>
          <p:cNvPr id="11" name="Right Arrow 10"/>
          <p:cNvSpPr/>
          <p:nvPr/>
        </p:nvSpPr>
        <p:spPr>
          <a:xfrm>
            <a:off x="7433218" y="779510"/>
            <a:ext cx="3810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prstClr val="white"/>
              </a:solidFill>
            </a:endParaRPr>
          </a:p>
        </p:txBody>
      </p:sp>
      <p:sp>
        <p:nvSpPr>
          <p:cNvPr id="12" name="Right Arrow 11"/>
          <p:cNvSpPr/>
          <p:nvPr/>
        </p:nvSpPr>
        <p:spPr>
          <a:xfrm>
            <a:off x="3190178" y="792481"/>
            <a:ext cx="3810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prstClr val="white"/>
                </a:solidFill>
              </a:rPr>
              <a:t> </a:t>
            </a:r>
          </a:p>
        </p:txBody>
      </p:sp>
      <p:sp>
        <p:nvSpPr>
          <p:cNvPr id="13" name="Right Arrow 12"/>
          <p:cNvSpPr/>
          <p:nvPr/>
        </p:nvSpPr>
        <p:spPr>
          <a:xfrm>
            <a:off x="2133600" y="771665"/>
            <a:ext cx="381000" cy="665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prstClr val="white"/>
              </a:solidFill>
            </a:endParaRPr>
          </a:p>
        </p:txBody>
      </p:sp>
      <p:sp>
        <p:nvSpPr>
          <p:cNvPr id="14" name="5-Point Star 13"/>
          <p:cNvSpPr/>
          <p:nvPr/>
        </p:nvSpPr>
        <p:spPr>
          <a:xfrm>
            <a:off x="234176" y="4114800"/>
            <a:ext cx="190500" cy="1905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234176" y="5820821"/>
            <a:ext cx="3218522" cy="861774"/>
          </a:xfrm>
          <a:prstGeom prst="rect">
            <a:avLst/>
          </a:prstGeom>
          <a:solidFill>
            <a:schemeClr val="accent2">
              <a:lumMod val="60000"/>
              <a:lumOff val="40000"/>
            </a:schemeClr>
          </a:solidFill>
        </p:spPr>
        <p:txBody>
          <a:bodyPr wrap="square" rtlCol="0">
            <a:spAutoFit/>
          </a:bodyPr>
          <a:lstStyle/>
          <a:p>
            <a:r>
              <a:rPr lang="en-US" dirty="0">
                <a:solidFill>
                  <a:prstClr val="black"/>
                </a:solidFill>
              </a:rPr>
              <a:t>    </a:t>
            </a:r>
            <a:r>
              <a:rPr lang="en-US" sz="1600" b="1" dirty="0">
                <a:solidFill>
                  <a:prstClr val="black"/>
                </a:solidFill>
              </a:rPr>
              <a:t>Course Access</a:t>
            </a:r>
          </a:p>
          <a:p>
            <a:pPr marL="285750" indent="-285750">
              <a:buFont typeface="Wingdings" pitchFamily="2" charset="2"/>
              <a:buChar char="Ø"/>
            </a:pPr>
            <a:r>
              <a:rPr lang="en-US" sz="1600" dirty="0">
                <a:solidFill>
                  <a:prstClr val="black"/>
                </a:solidFill>
              </a:rPr>
              <a:t>Student access and enrollment in courses of study</a:t>
            </a:r>
          </a:p>
        </p:txBody>
      </p:sp>
      <p:sp>
        <p:nvSpPr>
          <p:cNvPr id="16" name="5-Point Star 15"/>
          <p:cNvSpPr/>
          <p:nvPr/>
        </p:nvSpPr>
        <p:spPr>
          <a:xfrm>
            <a:off x="329426" y="5860780"/>
            <a:ext cx="190500" cy="1905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5715000" y="990600"/>
            <a:ext cx="3276600" cy="1600438"/>
          </a:xfrm>
          <a:prstGeom prst="rect">
            <a:avLst/>
          </a:prstGeom>
          <a:solidFill>
            <a:schemeClr val="bg2">
              <a:lumMod val="90000"/>
            </a:schemeClr>
          </a:solidFill>
        </p:spPr>
        <p:txBody>
          <a:bodyPr wrap="square" rtlCol="0">
            <a:spAutoFit/>
          </a:bodyPr>
          <a:lstStyle/>
          <a:p>
            <a:r>
              <a:rPr lang="en-US" dirty="0">
                <a:solidFill>
                  <a:prstClr val="black"/>
                </a:solidFill>
              </a:rPr>
              <a:t>     </a:t>
            </a:r>
            <a:r>
              <a:rPr lang="en-US" sz="1600" b="1" dirty="0">
                <a:solidFill>
                  <a:prstClr val="black"/>
                </a:solidFill>
              </a:rPr>
              <a:t>Student  Engagement</a:t>
            </a:r>
          </a:p>
          <a:p>
            <a:pPr marL="285750" indent="-285750">
              <a:buFont typeface="Wingdings" pitchFamily="2" charset="2"/>
              <a:buChar char="Ø"/>
            </a:pPr>
            <a:r>
              <a:rPr lang="en-US" sz="1600" dirty="0">
                <a:solidFill>
                  <a:prstClr val="black"/>
                </a:solidFill>
              </a:rPr>
              <a:t>School attendance rates</a:t>
            </a:r>
          </a:p>
          <a:p>
            <a:pPr marL="285750" indent="-285750">
              <a:buFont typeface="Wingdings" pitchFamily="2" charset="2"/>
              <a:buChar char="Ø"/>
            </a:pPr>
            <a:r>
              <a:rPr lang="en-US" sz="1600" dirty="0">
                <a:solidFill>
                  <a:prstClr val="black"/>
                </a:solidFill>
              </a:rPr>
              <a:t>Chronic absenteeism rates</a:t>
            </a:r>
          </a:p>
          <a:p>
            <a:pPr marL="285750" indent="-285750">
              <a:buFont typeface="Wingdings" pitchFamily="2" charset="2"/>
              <a:buChar char="Ø"/>
            </a:pPr>
            <a:r>
              <a:rPr lang="en-US" sz="1600" dirty="0">
                <a:solidFill>
                  <a:prstClr val="black"/>
                </a:solidFill>
              </a:rPr>
              <a:t>Middle School dropout rates</a:t>
            </a:r>
          </a:p>
          <a:p>
            <a:pPr marL="285750" indent="-285750">
              <a:buFont typeface="Wingdings" pitchFamily="2" charset="2"/>
              <a:buChar char="Ø"/>
            </a:pPr>
            <a:r>
              <a:rPr lang="en-US" sz="1600" dirty="0">
                <a:solidFill>
                  <a:prstClr val="black"/>
                </a:solidFill>
              </a:rPr>
              <a:t>High School dropout rates</a:t>
            </a:r>
          </a:p>
          <a:p>
            <a:pPr marL="285750" indent="-285750">
              <a:buFont typeface="Wingdings" pitchFamily="2" charset="2"/>
              <a:buChar char="Ø"/>
            </a:pPr>
            <a:r>
              <a:rPr lang="en-US" sz="1600" dirty="0">
                <a:solidFill>
                  <a:prstClr val="black"/>
                </a:solidFill>
              </a:rPr>
              <a:t>High School graduation rates</a:t>
            </a:r>
          </a:p>
        </p:txBody>
      </p:sp>
      <p:sp>
        <p:nvSpPr>
          <p:cNvPr id="18" name="TextBox 17"/>
          <p:cNvSpPr txBox="1"/>
          <p:nvPr/>
        </p:nvSpPr>
        <p:spPr>
          <a:xfrm>
            <a:off x="3618570" y="1025500"/>
            <a:ext cx="1905000" cy="1815882"/>
          </a:xfrm>
          <a:prstGeom prst="rect">
            <a:avLst/>
          </a:prstGeom>
          <a:solidFill>
            <a:schemeClr val="accent2">
              <a:lumMod val="20000"/>
              <a:lumOff val="80000"/>
            </a:schemeClr>
          </a:solidFill>
        </p:spPr>
        <p:txBody>
          <a:bodyPr wrap="square" rtlCol="0">
            <a:spAutoFit/>
          </a:bodyPr>
          <a:lstStyle/>
          <a:p>
            <a:r>
              <a:rPr lang="en-US" sz="1600" b="1" dirty="0">
                <a:solidFill>
                  <a:prstClr val="black"/>
                </a:solidFill>
              </a:rPr>
              <a:t>    School Climate</a:t>
            </a:r>
          </a:p>
          <a:p>
            <a:pPr marL="285750" indent="-285750">
              <a:buFont typeface="Wingdings" pitchFamily="2" charset="2"/>
              <a:buChar char="Ø"/>
            </a:pPr>
            <a:r>
              <a:rPr lang="en-US" sz="1600" dirty="0">
                <a:solidFill>
                  <a:prstClr val="black"/>
                </a:solidFill>
              </a:rPr>
              <a:t>Student suspension rates</a:t>
            </a:r>
          </a:p>
          <a:p>
            <a:pPr marL="285750" indent="-285750">
              <a:buFont typeface="Wingdings" pitchFamily="2" charset="2"/>
              <a:buChar char="Ø"/>
            </a:pPr>
            <a:r>
              <a:rPr lang="en-US" sz="1600" dirty="0">
                <a:solidFill>
                  <a:prstClr val="black"/>
                </a:solidFill>
              </a:rPr>
              <a:t>Student expulsion rates</a:t>
            </a:r>
          </a:p>
          <a:p>
            <a:pPr marL="285750" indent="-285750">
              <a:buFont typeface="Wingdings" pitchFamily="2" charset="2"/>
              <a:buChar char="Ø"/>
            </a:pPr>
            <a:r>
              <a:rPr lang="en-US" sz="1600" dirty="0">
                <a:solidFill>
                  <a:prstClr val="black"/>
                </a:solidFill>
              </a:rPr>
              <a:t>Other local measures</a:t>
            </a:r>
            <a:endParaRPr lang="en-US" sz="1600" b="1" dirty="0">
              <a:solidFill>
                <a:prstClr val="black"/>
              </a:solidFill>
            </a:endParaRPr>
          </a:p>
        </p:txBody>
      </p:sp>
      <p:sp>
        <p:nvSpPr>
          <p:cNvPr id="19" name="5-Point Star 18"/>
          <p:cNvSpPr/>
          <p:nvPr/>
        </p:nvSpPr>
        <p:spPr>
          <a:xfrm>
            <a:off x="3666428" y="1099527"/>
            <a:ext cx="190500" cy="1905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5-Point Star 19"/>
          <p:cNvSpPr/>
          <p:nvPr/>
        </p:nvSpPr>
        <p:spPr>
          <a:xfrm>
            <a:off x="5863218" y="1099527"/>
            <a:ext cx="190500" cy="1905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5715000" y="3021925"/>
            <a:ext cx="3271024" cy="1107996"/>
          </a:xfrm>
          <a:prstGeom prst="rect">
            <a:avLst/>
          </a:prstGeom>
          <a:solidFill>
            <a:schemeClr val="accent2">
              <a:lumMod val="20000"/>
              <a:lumOff val="80000"/>
            </a:schemeClr>
          </a:solidFill>
        </p:spPr>
        <p:txBody>
          <a:bodyPr wrap="square" rtlCol="0">
            <a:spAutoFit/>
          </a:bodyPr>
          <a:lstStyle/>
          <a:p>
            <a:r>
              <a:rPr lang="en-US" dirty="0">
                <a:solidFill>
                  <a:prstClr val="black"/>
                </a:solidFill>
              </a:rPr>
              <a:t>   </a:t>
            </a:r>
            <a:r>
              <a:rPr lang="en-US" sz="1600" b="1" dirty="0">
                <a:solidFill>
                  <a:prstClr val="black"/>
                </a:solidFill>
              </a:rPr>
              <a:t>Implementation of CCSS</a:t>
            </a:r>
          </a:p>
          <a:p>
            <a:pPr marL="285750" indent="-285750">
              <a:buFont typeface="Wingdings" pitchFamily="2" charset="2"/>
              <a:buChar char="Ø"/>
            </a:pPr>
            <a:r>
              <a:rPr lang="en-US" sz="1600" dirty="0">
                <a:solidFill>
                  <a:prstClr val="black"/>
                </a:solidFill>
              </a:rPr>
              <a:t>CCSS implementation results for all students, including English learners</a:t>
            </a:r>
          </a:p>
        </p:txBody>
      </p:sp>
      <p:sp>
        <p:nvSpPr>
          <p:cNvPr id="22" name="5-Point Star 21"/>
          <p:cNvSpPr/>
          <p:nvPr/>
        </p:nvSpPr>
        <p:spPr>
          <a:xfrm>
            <a:off x="5734514" y="3124200"/>
            <a:ext cx="190500" cy="1905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Box 22"/>
          <p:cNvSpPr txBox="1"/>
          <p:nvPr/>
        </p:nvSpPr>
        <p:spPr>
          <a:xfrm>
            <a:off x="3673862" y="3494208"/>
            <a:ext cx="1762822" cy="2092881"/>
          </a:xfrm>
          <a:prstGeom prst="rect">
            <a:avLst/>
          </a:prstGeom>
          <a:solidFill>
            <a:schemeClr val="bg2">
              <a:lumMod val="90000"/>
            </a:schemeClr>
          </a:solidFill>
        </p:spPr>
        <p:txBody>
          <a:bodyPr wrap="square" rtlCol="0">
            <a:spAutoFit/>
          </a:bodyPr>
          <a:lstStyle/>
          <a:p>
            <a:r>
              <a:rPr lang="en-US" dirty="0">
                <a:solidFill>
                  <a:prstClr val="black"/>
                </a:solidFill>
              </a:rPr>
              <a:t>     </a:t>
            </a:r>
            <a:r>
              <a:rPr lang="en-US" sz="1600" b="1" dirty="0">
                <a:solidFill>
                  <a:prstClr val="black"/>
                </a:solidFill>
              </a:rPr>
              <a:t>Parental  Involvement</a:t>
            </a:r>
          </a:p>
          <a:p>
            <a:pPr marL="285750" indent="-285750">
              <a:buFont typeface="Wingdings" pitchFamily="2" charset="2"/>
              <a:buChar char="Ø"/>
            </a:pPr>
            <a:r>
              <a:rPr lang="en-US" sz="1600" dirty="0">
                <a:solidFill>
                  <a:prstClr val="black"/>
                </a:solidFill>
              </a:rPr>
              <a:t>Efforts to seek parent input</a:t>
            </a:r>
          </a:p>
          <a:p>
            <a:pPr marL="285750" indent="-285750">
              <a:buFont typeface="Wingdings" pitchFamily="2" charset="2"/>
              <a:buChar char="Ø"/>
            </a:pPr>
            <a:r>
              <a:rPr lang="en-US" sz="1600" dirty="0">
                <a:solidFill>
                  <a:prstClr val="black"/>
                </a:solidFill>
              </a:rPr>
              <a:t>Promotion of parental participation and leadership</a:t>
            </a:r>
          </a:p>
        </p:txBody>
      </p:sp>
      <p:sp>
        <p:nvSpPr>
          <p:cNvPr id="24" name="5-Point Star 23"/>
          <p:cNvSpPr/>
          <p:nvPr/>
        </p:nvSpPr>
        <p:spPr>
          <a:xfrm>
            <a:off x="3761678" y="3600978"/>
            <a:ext cx="190500" cy="1905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TextBox 24"/>
          <p:cNvSpPr txBox="1"/>
          <p:nvPr/>
        </p:nvSpPr>
        <p:spPr>
          <a:xfrm>
            <a:off x="5767502" y="4663369"/>
            <a:ext cx="3218522" cy="1354217"/>
          </a:xfrm>
          <a:prstGeom prst="rect">
            <a:avLst/>
          </a:prstGeom>
          <a:solidFill>
            <a:schemeClr val="accent2">
              <a:lumMod val="60000"/>
              <a:lumOff val="40000"/>
            </a:schemeClr>
          </a:solidFill>
        </p:spPr>
        <p:txBody>
          <a:bodyPr wrap="square" rtlCol="0">
            <a:spAutoFit/>
          </a:bodyPr>
          <a:lstStyle/>
          <a:p>
            <a:r>
              <a:rPr lang="en-US" dirty="0">
                <a:solidFill>
                  <a:prstClr val="black"/>
                </a:solidFill>
              </a:rPr>
              <a:t>    </a:t>
            </a:r>
            <a:r>
              <a:rPr lang="en-US" sz="1600" b="1" dirty="0">
                <a:solidFill>
                  <a:prstClr val="black"/>
                </a:solidFill>
              </a:rPr>
              <a:t>Other Student Outcomes</a:t>
            </a:r>
          </a:p>
          <a:p>
            <a:pPr marL="285750" indent="-285750">
              <a:buFont typeface="Wingdings" pitchFamily="2" charset="2"/>
              <a:buChar char="Ø"/>
            </a:pPr>
            <a:r>
              <a:rPr lang="en-US" sz="1600" dirty="0">
                <a:solidFill>
                  <a:prstClr val="black"/>
                </a:solidFill>
              </a:rPr>
              <a:t>Other indicators of student performance in courses of study. May include performance and other exams.</a:t>
            </a:r>
          </a:p>
        </p:txBody>
      </p:sp>
      <p:sp>
        <p:nvSpPr>
          <p:cNvPr id="26" name="5-Point Star 25"/>
          <p:cNvSpPr/>
          <p:nvPr/>
        </p:nvSpPr>
        <p:spPr>
          <a:xfrm>
            <a:off x="5863218" y="4713014"/>
            <a:ext cx="190500" cy="1905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95714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6858001" cy="762000"/>
          </a:xfrm>
        </p:spPr>
        <p:txBody>
          <a:bodyPr/>
          <a:lstStyle/>
          <a:p>
            <a:r>
              <a:rPr lang="en-US" b="1" dirty="0" smtClean="0">
                <a:solidFill>
                  <a:schemeClr val="accent4">
                    <a:lumMod val="25000"/>
                  </a:schemeClr>
                </a:solidFill>
              </a:rPr>
              <a:t>LCAP Actions and Services</a:t>
            </a:r>
            <a:endParaRPr lang="en-US" b="1" dirty="0">
              <a:solidFill>
                <a:schemeClr val="accent4">
                  <a:lumMod val="25000"/>
                </a:schemeClr>
              </a:solidFill>
            </a:endParaRPr>
          </a:p>
        </p:txBody>
      </p:sp>
      <p:sp>
        <p:nvSpPr>
          <p:cNvPr id="3" name="Content Placeholder 2"/>
          <p:cNvSpPr>
            <a:spLocks noGrp="1"/>
          </p:cNvSpPr>
          <p:nvPr>
            <p:ph idx="1"/>
          </p:nvPr>
        </p:nvSpPr>
        <p:spPr>
          <a:xfrm>
            <a:off x="1524000" y="1143000"/>
            <a:ext cx="7467600" cy="4114800"/>
          </a:xfrm>
        </p:spPr>
        <p:txBody>
          <a:bodyPr/>
          <a:lstStyle/>
          <a:p>
            <a:r>
              <a:rPr lang="en-US" b="1" i="1" dirty="0" smtClean="0"/>
              <a:t>Technical</a:t>
            </a:r>
            <a:r>
              <a:rPr lang="en-US" b="1" dirty="0" smtClean="0"/>
              <a:t> and </a:t>
            </a:r>
            <a:r>
              <a:rPr lang="en-US" b="1" i="1" dirty="0" smtClean="0"/>
              <a:t>relationship</a:t>
            </a:r>
            <a:r>
              <a:rPr lang="en-US" dirty="0" smtClean="0"/>
              <a:t> challenges</a:t>
            </a:r>
          </a:p>
          <a:p>
            <a:r>
              <a:rPr lang="en-US" dirty="0" smtClean="0"/>
              <a:t>Measure progress on process and outcomes</a:t>
            </a:r>
          </a:p>
          <a:p>
            <a:r>
              <a:rPr lang="en-US" dirty="0" smtClean="0"/>
              <a:t>Trust is as important as the measurement expectations</a:t>
            </a:r>
          </a:p>
          <a:p>
            <a:r>
              <a:rPr lang="en-US" dirty="0" smtClean="0"/>
              <a:t>Use the local data you have as </a:t>
            </a:r>
            <a:r>
              <a:rPr lang="en-US" b="1" dirty="0" smtClean="0"/>
              <a:t>formative</a:t>
            </a:r>
            <a:r>
              <a:rPr lang="en-US" dirty="0" smtClean="0"/>
              <a:t> measures, not as a complete design this year</a:t>
            </a:r>
          </a:p>
          <a:p>
            <a:r>
              <a:rPr lang="en-US" dirty="0" smtClean="0"/>
              <a:t>Process for using the metrics also needs to engender trust and rapport</a:t>
            </a:r>
          </a:p>
          <a:p>
            <a:endParaRPr lang="en-US" dirty="0"/>
          </a:p>
        </p:txBody>
      </p:sp>
      <p:sp>
        <p:nvSpPr>
          <p:cNvPr id="5" name="Slide Number Placeholder 4"/>
          <p:cNvSpPr>
            <a:spLocks noGrp="1"/>
          </p:cNvSpPr>
          <p:nvPr>
            <p:ph type="sldNum" sz="quarter" idx="12"/>
          </p:nvPr>
        </p:nvSpPr>
        <p:spPr/>
        <p:txBody>
          <a:bodyPr/>
          <a:lstStyle/>
          <a:p>
            <a:pPr>
              <a:defRPr/>
            </a:pPr>
            <a:fld id="{1AAE7E24-DB73-4797-9866-798276DAFC9C}" type="slidenum">
              <a:rPr lang="en-US" altLang="en-US" smtClean="0"/>
              <a:pPr>
                <a:defRPr/>
              </a:pPr>
              <a:t>58</a:t>
            </a:fld>
            <a:endParaRPr lang="en-US" altLang="en-US" dirty="0"/>
          </a:p>
        </p:txBody>
      </p:sp>
    </p:spTree>
    <p:extLst>
      <p:ext uri="{BB962C8B-B14F-4D97-AF65-F5344CB8AC3E}">
        <p14:creationId xmlns:p14="http://schemas.microsoft.com/office/powerpoint/2010/main" val="2238864266"/>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858001" cy="838200"/>
          </a:xfrm>
        </p:spPr>
        <p:txBody>
          <a:bodyPr/>
          <a:lstStyle/>
          <a:p>
            <a:r>
              <a:rPr lang="en-US" b="1" dirty="0" smtClean="0">
                <a:solidFill>
                  <a:schemeClr val="accent4">
                    <a:lumMod val="25000"/>
                  </a:schemeClr>
                </a:solidFill>
              </a:rPr>
              <a:t>Strong Formative Metrics</a:t>
            </a:r>
            <a:endParaRPr lang="en-US" b="1" dirty="0">
              <a:solidFill>
                <a:schemeClr val="accent4">
                  <a:lumMod val="25000"/>
                </a:schemeClr>
              </a:solidFill>
            </a:endParaRPr>
          </a:p>
        </p:txBody>
      </p:sp>
      <p:sp>
        <p:nvSpPr>
          <p:cNvPr id="3" name="Content Placeholder 2"/>
          <p:cNvSpPr>
            <a:spLocks noGrp="1"/>
          </p:cNvSpPr>
          <p:nvPr>
            <p:ph idx="1"/>
          </p:nvPr>
        </p:nvSpPr>
        <p:spPr>
          <a:xfrm>
            <a:off x="1828800" y="1295400"/>
            <a:ext cx="7010400" cy="4114800"/>
          </a:xfrm>
        </p:spPr>
        <p:txBody>
          <a:bodyPr/>
          <a:lstStyle/>
          <a:p>
            <a:r>
              <a:rPr lang="en-US" b="1" dirty="0" smtClean="0"/>
              <a:t>Credible: </a:t>
            </a:r>
            <a:r>
              <a:rPr lang="en-US" dirty="0" smtClean="0"/>
              <a:t>Are within your sphere of influence or control, and your schools; leadership, and community believe they will contribute to the results.</a:t>
            </a:r>
          </a:p>
          <a:p>
            <a:r>
              <a:rPr lang="en-US" b="1" dirty="0" smtClean="0"/>
              <a:t>Feasible:</a:t>
            </a:r>
            <a:r>
              <a:rPr lang="en-US" dirty="0" smtClean="0"/>
              <a:t> Require data that you can realistically obtain.</a:t>
            </a:r>
          </a:p>
          <a:p>
            <a:r>
              <a:rPr lang="en-US" b="1" dirty="0" smtClean="0"/>
              <a:t>Valuable:</a:t>
            </a:r>
            <a:r>
              <a:rPr lang="en-US" dirty="0" smtClean="0"/>
              <a:t> Answer the “so what” questions, </a:t>
            </a:r>
            <a:r>
              <a:rPr lang="en-US" i="1" dirty="0" smtClean="0"/>
              <a:t>go beyond activities </a:t>
            </a:r>
            <a:r>
              <a:rPr lang="en-US" dirty="0" smtClean="0"/>
              <a:t>to outcomes and goals.</a:t>
            </a:r>
          </a:p>
          <a:p>
            <a:pPr marL="0" indent="0">
              <a:buNone/>
            </a:pPr>
            <a:endParaRPr lang="en-US" dirty="0"/>
          </a:p>
        </p:txBody>
      </p:sp>
      <p:sp>
        <p:nvSpPr>
          <p:cNvPr id="5" name="Slide Number Placeholder 4"/>
          <p:cNvSpPr>
            <a:spLocks noGrp="1"/>
          </p:cNvSpPr>
          <p:nvPr>
            <p:ph type="sldNum" sz="quarter" idx="12"/>
          </p:nvPr>
        </p:nvSpPr>
        <p:spPr/>
        <p:txBody>
          <a:bodyPr/>
          <a:lstStyle/>
          <a:p>
            <a:pPr>
              <a:defRPr/>
            </a:pPr>
            <a:fld id="{1AAE7E24-DB73-4797-9866-798276DAFC9C}" type="slidenum">
              <a:rPr lang="en-US" altLang="en-US" smtClean="0"/>
              <a:pPr>
                <a:defRPr/>
              </a:pPr>
              <a:t>59</a:t>
            </a:fld>
            <a:endParaRPr lang="en-US" altLang="en-US" dirty="0"/>
          </a:p>
        </p:txBody>
      </p:sp>
    </p:spTree>
    <p:extLst>
      <p:ext uri="{BB962C8B-B14F-4D97-AF65-F5344CB8AC3E}">
        <p14:creationId xmlns:p14="http://schemas.microsoft.com/office/powerpoint/2010/main" val="3889298425"/>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858000" cy="1066800"/>
          </a:xfrm>
        </p:spPr>
        <p:txBody>
          <a:bodyPr/>
          <a:lstStyle/>
          <a:p>
            <a:r>
              <a:rPr lang="en-US" b="1" dirty="0">
                <a:solidFill>
                  <a:schemeClr val="accent4">
                    <a:lumMod val="25000"/>
                  </a:schemeClr>
                </a:solidFill>
              </a:rPr>
              <a:t>Students Who are College and Career Ready </a:t>
            </a:r>
            <a:r>
              <a:rPr lang="en-US" b="1" dirty="0" smtClean="0">
                <a:solidFill>
                  <a:schemeClr val="accent4">
                    <a:lumMod val="25000"/>
                  </a:schemeClr>
                </a:solidFill>
              </a:rPr>
              <a:t>in Literacy</a:t>
            </a:r>
            <a:endParaRPr lang="en-US" b="1" dirty="0">
              <a:solidFill>
                <a:schemeClr val="accent4">
                  <a:lumMod val="25000"/>
                </a:schemeClr>
              </a:solidFill>
            </a:endParaRPr>
          </a:p>
        </p:txBody>
      </p:sp>
      <p:sp>
        <p:nvSpPr>
          <p:cNvPr id="3" name="Content Placeholder 2"/>
          <p:cNvSpPr>
            <a:spLocks noGrp="1"/>
          </p:cNvSpPr>
          <p:nvPr>
            <p:ph idx="1"/>
          </p:nvPr>
        </p:nvSpPr>
        <p:spPr>
          <a:xfrm>
            <a:off x="1600200" y="1600200"/>
            <a:ext cx="7391400" cy="4495800"/>
          </a:xfrm>
        </p:spPr>
        <p:txBody>
          <a:bodyPr/>
          <a:lstStyle/>
          <a:p>
            <a:r>
              <a:rPr lang="en-US" sz="2800" dirty="0"/>
              <a:t>D</a:t>
            </a:r>
            <a:r>
              <a:rPr lang="en-US" sz="2800" dirty="0" smtClean="0"/>
              <a:t>emonstrate </a:t>
            </a:r>
            <a:r>
              <a:rPr lang="en-US" sz="2800" dirty="0"/>
              <a:t>independence.</a:t>
            </a:r>
          </a:p>
          <a:p>
            <a:r>
              <a:rPr lang="en-US" sz="2800" dirty="0"/>
              <a:t>B</a:t>
            </a:r>
            <a:r>
              <a:rPr lang="en-US" sz="2800" dirty="0" smtClean="0"/>
              <a:t>uild </a:t>
            </a:r>
            <a:r>
              <a:rPr lang="en-US" sz="2800" dirty="0"/>
              <a:t>strong content knowledge. </a:t>
            </a:r>
          </a:p>
          <a:p>
            <a:r>
              <a:rPr lang="en-US" sz="2800" dirty="0"/>
              <a:t>R</a:t>
            </a:r>
            <a:r>
              <a:rPr lang="en-US" sz="2800" dirty="0" smtClean="0"/>
              <a:t>espond </a:t>
            </a:r>
            <a:r>
              <a:rPr lang="en-US" sz="2800" dirty="0"/>
              <a:t>to the varying demands of audience, task, purpose, and discipline.</a:t>
            </a:r>
          </a:p>
          <a:p>
            <a:r>
              <a:rPr lang="en-US" sz="2800" dirty="0"/>
              <a:t>C</a:t>
            </a:r>
            <a:r>
              <a:rPr lang="en-US" sz="2800" dirty="0" smtClean="0"/>
              <a:t>omprehend </a:t>
            </a:r>
            <a:r>
              <a:rPr lang="en-US" sz="2800" dirty="0"/>
              <a:t>as well as critique</a:t>
            </a:r>
            <a:r>
              <a:rPr lang="en-US" sz="2800" dirty="0" smtClean="0"/>
              <a:t>.</a:t>
            </a:r>
          </a:p>
          <a:p>
            <a:r>
              <a:rPr lang="en-US" sz="2800" dirty="0"/>
              <a:t>V</a:t>
            </a:r>
            <a:r>
              <a:rPr lang="en-US" sz="2800" dirty="0" smtClean="0"/>
              <a:t>alue </a:t>
            </a:r>
            <a:r>
              <a:rPr lang="en-US" sz="2800" dirty="0"/>
              <a:t>evidence.</a:t>
            </a:r>
          </a:p>
          <a:p>
            <a:r>
              <a:rPr lang="en-US" sz="2800" dirty="0" smtClean="0"/>
              <a:t>Use technology </a:t>
            </a:r>
            <a:r>
              <a:rPr lang="en-US" sz="2800" dirty="0"/>
              <a:t>and digital media strategically and capably.</a:t>
            </a:r>
          </a:p>
          <a:p>
            <a:r>
              <a:rPr lang="en-US" sz="2800" dirty="0"/>
              <a:t>C</a:t>
            </a:r>
            <a:r>
              <a:rPr lang="en-US" sz="2800" dirty="0" smtClean="0"/>
              <a:t>ome </a:t>
            </a:r>
            <a:r>
              <a:rPr lang="en-US" sz="2800" dirty="0"/>
              <a:t>to understand other perspectives and cultures. </a:t>
            </a:r>
          </a:p>
          <a:p>
            <a:endParaRPr lang="en-US" sz="2800" dirty="0"/>
          </a:p>
          <a:p>
            <a:endParaRPr lang="en-US" dirty="0"/>
          </a:p>
        </p:txBody>
      </p:sp>
      <p:sp>
        <p:nvSpPr>
          <p:cNvPr id="4" name="TextBox 3"/>
          <p:cNvSpPr txBox="1"/>
          <p:nvPr/>
        </p:nvSpPr>
        <p:spPr>
          <a:xfrm>
            <a:off x="3810000" y="6324600"/>
            <a:ext cx="5105400" cy="276999"/>
          </a:xfrm>
          <a:prstGeom prst="rect">
            <a:avLst/>
          </a:prstGeom>
          <a:noFill/>
        </p:spPr>
        <p:txBody>
          <a:bodyPr wrap="square" rtlCol="0">
            <a:spAutoFit/>
          </a:bodyPr>
          <a:lstStyle/>
          <a:p>
            <a:r>
              <a:rPr lang="en-US" sz="1200" dirty="0" smtClean="0">
                <a:solidFill>
                  <a:srgbClr val="000066"/>
                </a:solidFill>
              </a:rPr>
              <a:t>From Introduction to Common Core ELA/Literacy Standards</a:t>
            </a:r>
            <a:endParaRPr lang="en-US" sz="1200" dirty="0">
              <a:solidFill>
                <a:srgbClr val="000066"/>
              </a:solidFill>
            </a:endParaRPr>
          </a:p>
        </p:txBody>
      </p:sp>
      <p:sp>
        <p:nvSpPr>
          <p:cNvPr id="5" name="Slide Number Placeholder 4"/>
          <p:cNvSpPr>
            <a:spLocks noGrp="1"/>
          </p:cNvSpPr>
          <p:nvPr>
            <p:ph type="sldNum" sz="quarter" idx="12"/>
          </p:nvPr>
        </p:nvSpPr>
        <p:spPr/>
        <p:txBody>
          <a:bodyPr/>
          <a:lstStyle/>
          <a:p>
            <a:pPr>
              <a:defRPr/>
            </a:pPr>
            <a:fld id="{754D0EF9-4BF2-434D-B7EE-3DA3BF1E23D3}" type="slidenum">
              <a:rPr lang="en-US" altLang="en-US" smtClean="0"/>
              <a:pPr>
                <a:defRPr/>
              </a:pPr>
              <a:t>6</a:t>
            </a:fld>
            <a:endParaRPr lang="en-US" altLang="en-US" dirty="0"/>
          </a:p>
        </p:txBody>
      </p:sp>
    </p:spTree>
    <p:extLst>
      <p:ext uri="{BB962C8B-B14F-4D97-AF65-F5344CB8AC3E}">
        <p14:creationId xmlns:p14="http://schemas.microsoft.com/office/powerpoint/2010/main" val="1944095414"/>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6858000" cy="990600"/>
          </a:xfrm>
        </p:spPr>
        <p:txBody>
          <a:bodyPr/>
          <a:lstStyle/>
          <a:p>
            <a:r>
              <a:rPr lang="en-US" sz="5400" b="1" dirty="0" smtClean="0">
                <a:effectLst>
                  <a:outerShdw blurRad="38100" dist="38100" dir="2700000" algn="tl">
                    <a:srgbClr val="000000">
                      <a:alpha val="43137"/>
                    </a:srgbClr>
                  </a:outerShdw>
                </a:effectLst>
              </a:rPr>
              <a:t>Common Goal</a:t>
            </a:r>
            <a:endParaRPr lang="en-US" sz="54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057400" y="1752600"/>
            <a:ext cx="6705600" cy="4114800"/>
          </a:xfrm>
        </p:spPr>
        <p:txBody>
          <a:bodyPr/>
          <a:lstStyle/>
          <a:p>
            <a:pPr marL="0" indent="0" algn="ctr">
              <a:buNone/>
            </a:pPr>
            <a:r>
              <a:rPr lang="en-US" b="1" dirty="0" smtClean="0"/>
              <a:t>Ensure that students learn what they need to know and do to be successful in life, having been well-taught by competent professionals in adequately resourced schools </a:t>
            </a:r>
            <a:r>
              <a:rPr lang="en-US" b="1" dirty="0"/>
              <a:t> </a:t>
            </a:r>
            <a:r>
              <a:rPr lang="en-US" b="1" dirty="0" smtClean="0"/>
              <a:t>              that are responsive to student needs.</a:t>
            </a:r>
          </a:p>
          <a:p>
            <a:pPr marL="0" indent="0">
              <a:buNone/>
            </a:pPr>
            <a:endParaRPr lang="en-US" dirty="0" smtClean="0"/>
          </a:p>
          <a:p>
            <a:endParaRPr lang="en-US" dirty="0"/>
          </a:p>
        </p:txBody>
      </p:sp>
      <p:sp>
        <p:nvSpPr>
          <p:cNvPr id="4" name="Rectangle 3"/>
          <p:cNvSpPr/>
          <p:nvPr/>
        </p:nvSpPr>
        <p:spPr>
          <a:xfrm>
            <a:off x="8610600" y="6324600"/>
            <a:ext cx="312906" cy="369332"/>
          </a:xfrm>
          <a:prstGeom prst="rect">
            <a:avLst/>
          </a:prstGeom>
        </p:spPr>
        <p:txBody>
          <a:bodyPr wrap="none">
            <a:spAutoFit/>
          </a:bodyPr>
          <a:lstStyle/>
          <a:p>
            <a:r>
              <a:rPr lang="en-US" dirty="0" smtClean="0"/>
              <a:t>9</a:t>
            </a:r>
            <a:endParaRPr lang="en-US" dirty="0"/>
          </a:p>
        </p:txBody>
      </p:sp>
    </p:spTree>
    <p:extLst>
      <p:ext uri="{BB962C8B-B14F-4D97-AF65-F5344CB8AC3E}">
        <p14:creationId xmlns:p14="http://schemas.microsoft.com/office/powerpoint/2010/main" val="1333861286"/>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Key Purposes of New Accountability System</a:t>
            </a:r>
            <a:endParaRPr lang="en-US" b="1" dirty="0"/>
          </a:p>
        </p:txBody>
      </p:sp>
      <p:sp>
        <p:nvSpPr>
          <p:cNvPr id="3" name="Content Placeholder 2"/>
          <p:cNvSpPr>
            <a:spLocks noGrp="1"/>
          </p:cNvSpPr>
          <p:nvPr>
            <p:ph idx="1"/>
          </p:nvPr>
        </p:nvSpPr>
        <p:spPr>
          <a:xfrm>
            <a:off x="1752600" y="1981200"/>
            <a:ext cx="7162800" cy="4114800"/>
          </a:xfrm>
        </p:spPr>
        <p:txBody>
          <a:bodyPr/>
          <a:lstStyle/>
          <a:p>
            <a:r>
              <a:rPr lang="en-US" dirty="0" smtClean="0"/>
              <a:t>Provide </a:t>
            </a:r>
            <a:r>
              <a:rPr lang="en-US" b="1" dirty="0" smtClean="0"/>
              <a:t>transparency of  decision making processes </a:t>
            </a:r>
            <a:r>
              <a:rPr lang="en-US" dirty="0" smtClean="0"/>
              <a:t>in support of student achievement and outcomes.</a:t>
            </a:r>
          </a:p>
          <a:p>
            <a:r>
              <a:rPr lang="en-US" b="1" dirty="0" smtClean="0"/>
              <a:t>Focus district and school leaders </a:t>
            </a:r>
            <a:r>
              <a:rPr lang="en-US" dirty="0" smtClean="0"/>
              <a:t>on significant areas for improvement and raise the sense of urgency to do so.</a:t>
            </a:r>
          </a:p>
          <a:p>
            <a:endParaRPr lang="en-US" dirty="0"/>
          </a:p>
        </p:txBody>
      </p:sp>
      <p:sp>
        <p:nvSpPr>
          <p:cNvPr id="4" name="Rectangle 3"/>
          <p:cNvSpPr/>
          <p:nvPr/>
        </p:nvSpPr>
        <p:spPr>
          <a:xfrm>
            <a:off x="8534400" y="6324600"/>
            <a:ext cx="441146" cy="369332"/>
          </a:xfrm>
          <a:prstGeom prst="rect">
            <a:avLst/>
          </a:prstGeom>
        </p:spPr>
        <p:txBody>
          <a:bodyPr wrap="none">
            <a:spAutoFit/>
          </a:bodyPr>
          <a:lstStyle/>
          <a:p>
            <a:r>
              <a:rPr lang="en-US" dirty="0" smtClean="0"/>
              <a:t>10</a:t>
            </a:r>
            <a:endParaRPr lang="en-US" dirty="0"/>
          </a:p>
        </p:txBody>
      </p:sp>
    </p:spTree>
    <p:extLst>
      <p:ext uri="{BB962C8B-B14F-4D97-AF65-F5344CB8AC3E}">
        <p14:creationId xmlns:p14="http://schemas.microsoft.com/office/powerpoint/2010/main" val="360350598"/>
      </p:ext>
    </p:extLst>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6858000" cy="1143000"/>
          </a:xfrm>
        </p:spPr>
        <p:txBody>
          <a:bodyPr/>
          <a:lstStyle/>
          <a:p>
            <a:r>
              <a:rPr lang="en-US" b="1" dirty="0" smtClean="0"/>
              <a:t>Key Purposes of New Accountability System</a:t>
            </a:r>
            <a:endParaRPr lang="en-US" b="1" dirty="0"/>
          </a:p>
        </p:txBody>
      </p:sp>
      <p:sp>
        <p:nvSpPr>
          <p:cNvPr id="3" name="Content Placeholder 2"/>
          <p:cNvSpPr>
            <a:spLocks noGrp="1"/>
          </p:cNvSpPr>
          <p:nvPr>
            <p:ph idx="1"/>
          </p:nvPr>
        </p:nvSpPr>
        <p:spPr>
          <a:xfrm>
            <a:off x="1752600" y="1981200"/>
            <a:ext cx="7162800" cy="4114800"/>
          </a:xfrm>
        </p:spPr>
        <p:txBody>
          <a:bodyPr/>
          <a:lstStyle/>
          <a:p>
            <a:pPr lvl="0"/>
            <a:r>
              <a:rPr lang="en-US" sz="2800" b="1" dirty="0" smtClean="0"/>
              <a:t>Report </a:t>
            </a:r>
            <a:r>
              <a:rPr lang="en-US" sz="2800" b="1" dirty="0"/>
              <a:t>well-timed, accessible and actionable data </a:t>
            </a:r>
            <a:r>
              <a:rPr lang="en-US" sz="2800" dirty="0"/>
              <a:t>for use </a:t>
            </a:r>
            <a:r>
              <a:rPr lang="en-US" sz="2800" dirty="0" smtClean="0"/>
              <a:t>by educators, parents, community members and policymakers.  </a:t>
            </a:r>
          </a:p>
          <a:p>
            <a:pPr lvl="0"/>
            <a:r>
              <a:rPr lang="en-US" sz="2800" b="1" dirty="0" smtClean="0"/>
              <a:t>Drive continuous improvement </a:t>
            </a:r>
            <a:r>
              <a:rPr lang="en-US" sz="2800" dirty="0" smtClean="0"/>
              <a:t>and allow the state to differentiate the performance of districts and schools in need of support and technical assistance</a:t>
            </a:r>
            <a:r>
              <a:rPr lang="en-US" sz="2800" dirty="0"/>
              <a:t>. </a:t>
            </a:r>
            <a:r>
              <a:rPr lang="en-US" sz="2800" dirty="0" smtClean="0"/>
              <a:t> </a:t>
            </a:r>
          </a:p>
          <a:p>
            <a:pPr lvl="0"/>
            <a:r>
              <a:rPr lang="en-US" sz="2800" b="1" dirty="0" smtClean="0"/>
              <a:t>Strengthen confidence </a:t>
            </a:r>
            <a:r>
              <a:rPr lang="en-US" sz="2800" dirty="0" smtClean="0"/>
              <a:t>in the educational system and return on investment.</a:t>
            </a:r>
            <a:endParaRPr lang="en-US" sz="2800" dirty="0"/>
          </a:p>
          <a:p>
            <a:pPr marL="0" indent="0">
              <a:buNone/>
            </a:pPr>
            <a:r>
              <a:rPr lang="en-US" dirty="0" smtClean="0"/>
              <a:t>							   </a:t>
            </a:r>
            <a:r>
              <a:rPr lang="en-US" sz="1400" dirty="0" smtClean="0"/>
              <a:t>11</a:t>
            </a:r>
            <a:endParaRPr lang="en-US" sz="1400" dirty="0"/>
          </a:p>
          <a:p>
            <a:pPr marL="0" indent="0">
              <a:buNone/>
            </a:pPr>
            <a:endParaRPr lang="en-US" dirty="0" smtClean="0"/>
          </a:p>
          <a:p>
            <a:endParaRPr lang="en-US" dirty="0"/>
          </a:p>
        </p:txBody>
      </p:sp>
    </p:spTree>
    <p:extLst>
      <p:ext uri="{BB962C8B-B14F-4D97-AF65-F5344CB8AC3E}">
        <p14:creationId xmlns:p14="http://schemas.microsoft.com/office/powerpoint/2010/main" val="3626250485"/>
      </p:ext>
    </p:extLst>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Collective Accountability and Shared Responsibility</a:t>
            </a:r>
            <a:endParaRPr lang="en-US" b="1" dirty="0"/>
          </a:p>
        </p:txBody>
      </p:sp>
      <p:sp>
        <p:nvSpPr>
          <p:cNvPr id="3" name="Content Placeholder 2"/>
          <p:cNvSpPr>
            <a:spLocks noGrp="1"/>
          </p:cNvSpPr>
          <p:nvPr>
            <p:ph idx="1"/>
          </p:nvPr>
        </p:nvSpPr>
        <p:spPr>
          <a:xfrm>
            <a:off x="1524000" y="1981200"/>
            <a:ext cx="7467600" cy="4114800"/>
          </a:xfrm>
        </p:spPr>
        <p:txBody>
          <a:bodyPr/>
          <a:lstStyle/>
          <a:p>
            <a:r>
              <a:rPr lang="en-US" sz="2800" dirty="0" smtClean="0"/>
              <a:t>Student accountability</a:t>
            </a:r>
          </a:p>
          <a:p>
            <a:r>
              <a:rPr lang="en-US" sz="2800" dirty="0" smtClean="0"/>
              <a:t>Parent responsibility</a:t>
            </a:r>
          </a:p>
          <a:p>
            <a:r>
              <a:rPr lang="en-US" sz="2800" dirty="0" smtClean="0"/>
              <a:t>Teacher and leader accountability</a:t>
            </a:r>
          </a:p>
          <a:p>
            <a:r>
              <a:rPr lang="en-US" sz="2800" dirty="0" smtClean="0"/>
              <a:t>Local school board and superintendent accountability</a:t>
            </a:r>
          </a:p>
          <a:p>
            <a:r>
              <a:rPr lang="en-US" sz="2800" dirty="0" smtClean="0"/>
              <a:t>Higher education accountability</a:t>
            </a:r>
          </a:p>
          <a:p>
            <a:r>
              <a:rPr lang="en-US" sz="2800" dirty="0" smtClean="0"/>
              <a:t>Educator preparation provider accountability</a:t>
            </a:r>
          </a:p>
          <a:p>
            <a:r>
              <a:rPr lang="en-US" sz="2800" dirty="0" smtClean="0"/>
              <a:t>State accountability</a:t>
            </a:r>
            <a:endParaRPr lang="en-US" sz="2800" dirty="0"/>
          </a:p>
        </p:txBody>
      </p:sp>
      <p:sp>
        <p:nvSpPr>
          <p:cNvPr id="4" name="Footer Placeholder 3"/>
          <p:cNvSpPr>
            <a:spLocks noGrp="1"/>
          </p:cNvSpPr>
          <p:nvPr>
            <p:ph type="ftr" sz="quarter" idx="11"/>
          </p:nvPr>
        </p:nvSpPr>
        <p:spPr/>
        <p:txBody>
          <a:bodyPr/>
          <a:lstStyle/>
          <a:p>
            <a:pPr>
              <a:defRPr/>
            </a:pPr>
            <a:endParaRPr lang="en-US" altLang="en-US" dirty="0"/>
          </a:p>
        </p:txBody>
      </p:sp>
      <p:sp>
        <p:nvSpPr>
          <p:cNvPr id="5" name="Slide Number Placeholder 4"/>
          <p:cNvSpPr>
            <a:spLocks noGrp="1"/>
          </p:cNvSpPr>
          <p:nvPr>
            <p:ph type="sldNum" sz="quarter" idx="12"/>
          </p:nvPr>
        </p:nvSpPr>
        <p:spPr/>
        <p:txBody>
          <a:bodyPr/>
          <a:lstStyle/>
          <a:p>
            <a:pPr>
              <a:defRPr/>
            </a:pPr>
            <a:fld id="{1AAE7E24-DB73-4797-9866-798276DAFC9C}" type="slidenum">
              <a:rPr lang="en-US" altLang="en-US" smtClean="0"/>
              <a:pPr>
                <a:defRPr/>
              </a:pPr>
              <a:t>63</a:t>
            </a:fld>
            <a:endParaRPr lang="en-US" altLang="en-US" dirty="0"/>
          </a:p>
        </p:txBody>
      </p:sp>
    </p:spTree>
    <p:extLst>
      <p:ext uri="{BB962C8B-B14F-4D97-AF65-F5344CB8AC3E}">
        <p14:creationId xmlns:p14="http://schemas.microsoft.com/office/powerpoint/2010/main" val="832982483"/>
      </p:ext>
    </p:extLst>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905000" y="228600"/>
            <a:ext cx="6858001" cy="1143000"/>
          </a:xfrm>
        </p:spPr>
        <p:txBody>
          <a:bodyPr/>
          <a:lstStyle/>
          <a:p>
            <a:r>
              <a:rPr lang="en-US" altLang="en-US" b="1" dirty="0" smtClean="0"/>
              <a:t>New Accountability System</a:t>
            </a:r>
          </a:p>
        </p:txBody>
      </p:sp>
      <p:sp>
        <p:nvSpPr>
          <p:cNvPr id="4099" name="Rectangle 3"/>
          <p:cNvSpPr>
            <a:spLocks noGrp="1" noChangeArrowheads="1"/>
          </p:cNvSpPr>
          <p:nvPr>
            <p:ph type="body" idx="1"/>
          </p:nvPr>
        </p:nvSpPr>
        <p:spPr>
          <a:xfrm>
            <a:off x="1828800" y="1371600"/>
            <a:ext cx="6858000" cy="4953000"/>
          </a:xfrm>
        </p:spPr>
        <p:txBody>
          <a:bodyPr/>
          <a:lstStyle/>
          <a:p>
            <a:pPr>
              <a:defRPr/>
            </a:pPr>
            <a:r>
              <a:rPr lang="en-US" sz="2800" b="1" dirty="0" smtClean="0"/>
              <a:t>Build </a:t>
            </a:r>
            <a:r>
              <a:rPr lang="en-US" sz="2800" b="1" dirty="0"/>
              <a:t>on the foundations of </a:t>
            </a:r>
            <a:r>
              <a:rPr lang="en-US" sz="2800" b="1" dirty="0" smtClean="0"/>
              <a:t>LCFF</a:t>
            </a:r>
            <a:r>
              <a:rPr lang="en-US" sz="2800" dirty="0" smtClean="0"/>
              <a:t>, state priorities </a:t>
            </a:r>
            <a:r>
              <a:rPr lang="en-US" sz="2800" dirty="0"/>
              <a:t>and </a:t>
            </a:r>
            <a:r>
              <a:rPr lang="en-US" sz="2800" dirty="0" smtClean="0"/>
              <a:t>implementation of </a:t>
            </a:r>
            <a:r>
              <a:rPr lang="en-US" sz="2800" dirty="0"/>
              <a:t>new </a:t>
            </a:r>
            <a:r>
              <a:rPr lang="en-US" sz="2800" dirty="0" smtClean="0"/>
              <a:t>student academic standards and assessments</a:t>
            </a:r>
          </a:p>
          <a:p>
            <a:pPr>
              <a:defRPr/>
            </a:pPr>
            <a:r>
              <a:rPr lang="en-US" sz="2800" b="1" dirty="0" smtClean="0"/>
              <a:t>Increase district and school ca</a:t>
            </a:r>
            <a:r>
              <a:rPr lang="en-US" sz="2800" dirty="0" smtClean="0"/>
              <a:t>pacity and drive continuous improvement</a:t>
            </a:r>
          </a:p>
          <a:p>
            <a:pPr>
              <a:defRPr/>
            </a:pPr>
            <a:r>
              <a:rPr lang="en-US" sz="2800" b="1" dirty="0" smtClean="0"/>
              <a:t>Focus on a broader set of outcomes </a:t>
            </a:r>
            <a:r>
              <a:rPr lang="en-US" sz="2800" dirty="0" smtClean="0"/>
              <a:t>than in the past, reflect more clearly what students need in order to be prepared for college, careers, and citizenship</a:t>
            </a:r>
          </a:p>
          <a:p>
            <a:pPr>
              <a:defRPr/>
            </a:pPr>
            <a:endParaRPr lang="en-US" sz="2800" dirty="0" smtClean="0"/>
          </a:p>
          <a:p>
            <a:pPr>
              <a:defRPr/>
            </a:pPr>
            <a:endParaRPr lang="en-US" sz="2800" dirty="0" smtClean="0"/>
          </a:p>
          <a:p>
            <a:pPr>
              <a:defRPr/>
            </a:pPr>
            <a:endParaRPr lang="en-US" sz="2800" dirty="0" smtClean="0"/>
          </a:p>
          <a:p>
            <a:pPr>
              <a:defRPr/>
            </a:pPr>
            <a:endParaRPr lang="en-US" sz="2800" dirty="0" smtClean="0"/>
          </a:p>
        </p:txBody>
      </p:sp>
      <p:sp>
        <p:nvSpPr>
          <p:cNvPr id="4" name="Slide Number Placeholder 4"/>
          <p:cNvSpPr>
            <a:spLocks noGrp="1"/>
          </p:cNvSpPr>
          <p:nvPr>
            <p:ph type="sldNum" sz="quarter" idx="12"/>
          </p:nvPr>
        </p:nvSpPr>
        <p:spPr>
          <a:xfrm>
            <a:off x="7091364" y="6248400"/>
            <a:ext cx="1676400" cy="457200"/>
          </a:xfrm>
        </p:spPr>
        <p:txBody>
          <a:bodyPr/>
          <a:lstStyle/>
          <a:p>
            <a:pPr>
              <a:defRPr/>
            </a:pPr>
            <a:fld id="{1AAE7E24-DB73-4797-9866-798276DAFC9C}" type="slidenum">
              <a:rPr lang="en-US" altLang="en-US" smtClean="0"/>
              <a:pPr>
                <a:defRPr/>
              </a:pPr>
              <a:t>64</a:t>
            </a:fld>
            <a:endParaRPr lang="en-US" altLang="en-US" dirty="0"/>
          </a:p>
        </p:txBody>
      </p:sp>
    </p:spTree>
    <p:extLst>
      <p:ext uri="{BB962C8B-B14F-4D97-AF65-F5344CB8AC3E}">
        <p14:creationId xmlns:p14="http://schemas.microsoft.com/office/powerpoint/2010/main" val="1443129808"/>
      </p:ext>
    </p:extLst>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6858001" cy="1143000"/>
          </a:xfrm>
        </p:spPr>
        <p:txBody>
          <a:bodyPr/>
          <a:lstStyle/>
          <a:p>
            <a:r>
              <a:rPr lang="en-US" dirty="0" smtClean="0"/>
              <a:t>New Accountability System</a:t>
            </a:r>
            <a:endParaRPr lang="en-US" dirty="0"/>
          </a:p>
        </p:txBody>
      </p:sp>
      <p:sp>
        <p:nvSpPr>
          <p:cNvPr id="3" name="Content Placeholder 2"/>
          <p:cNvSpPr>
            <a:spLocks noGrp="1"/>
          </p:cNvSpPr>
          <p:nvPr>
            <p:ph idx="1"/>
          </p:nvPr>
        </p:nvSpPr>
        <p:spPr>
          <a:xfrm>
            <a:off x="1905000" y="1295400"/>
            <a:ext cx="6858001" cy="4114800"/>
          </a:xfrm>
        </p:spPr>
        <p:txBody>
          <a:bodyPr/>
          <a:lstStyle/>
          <a:p>
            <a:r>
              <a:rPr lang="en-US" b="1" dirty="0" smtClean="0"/>
              <a:t>Decisions and actions are ali</a:t>
            </a:r>
            <a:r>
              <a:rPr lang="en-US" dirty="0" smtClean="0"/>
              <a:t>gned and consistent towards ensuring students are ready for college and careers</a:t>
            </a:r>
          </a:p>
          <a:p>
            <a:r>
              <a:rPr lang="en-US" b="1" dirty="0" smtClean="0"/>
              <a:t>Differentiate the performance of schools and distri</a:t>
            </a:r>
            <a:r>
              <a:rPr lang="en-US" dirty="0" smtClean="0"/>
              <a:t>cts in reliable and meaningful ways so they receive appropriate support and assistance</a:t>
            </a:r>
          </a:p>
          <a:p>
            <a:r>
              <a:rPr lang="en-US" b="1" dirty="0" smtClean="0"/>
              <a:t>Improve performance across the systems</a:t>
            </a:r>
            <a:r>
              <a:rPr lang="en-US" dirty="0" smtClean="0"/>
              <a:t>, increase achievement and efficiency, strengthen local capacity</a:t>
            </a:r>
            <a:endParaRPr lang="en-US" dirty="0"/>
          </a:p>
        </p:txBody>
      </p:sp>
      <p:sp>
        <p:nvSpPr>
          <p:cNvPr id="5" name="Slide Number Placeholder 4"/>
          <p:cNvSpPr>
            <a:spLocks noGrp="1"/>
          </p:cNvSpPr>
          <p:nvPr>
            <p:ph type="sldNum" sz="quarter" idx="12"/>
          </p:nvPr>
        </p:nvSpPr>
        <p:spPr/>
        <p:txBody>
          <a:bodyPr/>
          <a:lstStyle/>
          <a:p>
            <a:pPr>
              <a:defRPr/>
            </a:pPr>
            <a:fld id="{1AAE7E24-DB73-4797-9866-798276DAFC9C}" type="slidenum">
              <a:rPr lang="en-US" altLang="en-US" smtClean="0"/>
              <a:pPr>
                <a:defRPr/>
              </a:pPr>
              <a:t>65</a:t>
            </a:fld>
            <a:endParaRPr lang="en-US" altLang="en-US" dirty="0"/>
          </a:p>
        </p:txBody>
      </p:sp>
    </p:spTree>
    <p:extLst>
      <p:ext uri="{BB962C8B-B14F-4D97-AF65-F5344CB8AC3E}">
        <p14:creationId xmlns:p14="http://schemas.microsoft.com/office/powerpoint/2010/main" val="2472937257"/>
      </p:ext>
    </p:extLst>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6858001" cy="1143000"/>
          </a:xfrm>
        </p:spPr>
        <p:txBody>
          <a:bodyPr/>
          <a:lstStyle/>
          <a:p>
            <a:r>
              <a:rPr lang="en-US" b="1" dirty="0" smtClean="0"/>
              <a:t>Long Term Development</a:t>
            </a:r>
            <a:endParaRPr lang="en-US" b="1" dirty="0"/>
          </a:p>
        </p:txBody>
      </p:sp>
      <p:sp>
        <p:nvSpPr>
          <p:cNvPr id="3" name="Content Placeholder 2"/>
          <p:cNvSpPr>
            <a:spLocks noGrp="1"/>
          </p:cNvSpPr>
          <p:nvPr>
            <p:ph idx="1"/>
          </p:nvPr>
        </p:nvSpPr>
        <p:spPr>
          <a:xfrm>
            <a:off x="1600200" y="1371600"/>
            <a:ext cx="7315200" cy="4114800"/>
          </a:xfrm>
        </p:spPr>
        <p:txBody>
          <a:bodyPr/>
          <a:lstStyle/>
          <a:p>
            <a:r>
              <a:rPr lang="en-US" dirty="0" smtClean="0"/>
              <a:t>State Priorities</a:t>
            </a:r>
          </a:p>
          <a:p>
            <a:r>
              <a:rPr lang="en-US" dirty="0" smtClean="0"/>
              <a:t>Local Control and Accountability Plan (LCAP)</a:t>
            </a:r>
          </a:p>
          <a:p>
            <a:r>
              <a:rPr lang="en-US" dirty="0" smtClean="0"/>
              <a:t>Evaluation Rubric Design Process</a:t>
            </a:r>
          </a:p>
          <a:p>
            <a:r>
              <a:rPr lang="en-US" dirty="0" smtClean="0"/>
              <a:t>California Collaborative on Educational Excellence (CCEE)</a:t>
            </a:r>
          </a:p>
          <a:p>
            <a:r>
              <a:rPr lang="en-US" dirty="0" smtClean="0"/>
              <a:t> Public Schools Accountability Act (PSAA)</a:t>
            </a:r>
          </a:p>
          <a:p>
            <a:r>
              <a:rPr lang="en-US" dirty="0" smtClean="0"/>
              <a:t>Additional Assessments – State and Local</a:t>
            </a:r>
          </a:p>
          <a:p>
            <a:pPr marL="0" indent="0">
              <a:buNone/>
            </a:pPr>
            <a:r>
              <a:rPr lang="en-US" dirty="0" smtClean="0"/>
              <a:t>                                                                      </a:t>
            </a:r>
            <a:r>
              <a:rPr lang="en-US" sz="1600" dirty="0" smtClean="0"/>
              <a:t>12</a:t>
            </a:r>
            <a:endParaRPr lang="en-US" sz="1600" dirty="0"/>
          </a:p>
        </p:txBody>
      </p:sp>
    </p:spTree>
    <p:extLst>
      <p:ext uri="{BB962C8B-B14F-4D97-AF65-F5344CB8AC3E}">
        <p14:creationId xmlns:p14="http://schemas.microsoft.com/office/powerpoint/2010/main" val="2090767439"/>
      </p:ext>
    </p:extLst>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6858001" cy="1143000"/>
          </a:xfrm>
        </p:spPr>
        <p:txBody>
          <a:bodyPr/>
          <a:lstStyle/>
          <a:p>
            <a:r>
              <a:rPr lang="en-US" b="1" dirty="0" smtClean="0"/>
              <a:t>Resources</a:t>
            </a:r>
            <a:endParaRPr lang="en-US" b="1" dirty="0"/>
          </a:p>
        </p:txBody>
      </p:sp>
      <p:sp>
        <p:nvSpPr>
          <p:cNvPr id="3" name="Content Placeholder 2"/>
          <p:cNvSpPr>
            <a:spLocks noGrp="1"/>
          </p:cNvSpPr>
          <p:nvPr>
            <p:ph idx="1"/>
          </p:nvPr>
        </p:nvSpPr>
        <p:spPr>
          <a:xfrm>
            <a:off x="1905000" y="457200"/>
            <a:ext cx="6858001" cy="4114800"/>
          </a:xfrm>
        </p:spPr>
        <p:txBody>
          <a:bodyPr/>
          <a:lstStyle/>
          <a:p>
            <a:pPr marL="0" indent="0">
              <a:buNone/>
            </a:pPr>
            <a:endParaRPr lang="en-US" i="1" dirty="0" smtClean="0"/>
          </a:p>
          <a:p>
            <a:r>
              <a:rPr lang="en-US" dirty="0" smtClean="0"/>
              <a:t>Nancy Brownell – </a:t>
            </a:r>
            <a:r>
              <a:rPr lang="en-US" sz="2000" dirty="0" smtClean="0"/>
              <a:t>nbrownell@cde.ca.gov</a:t>
            </a:r>
          </a:p>
          <a:p>
            <a:r>
              <a:rPr lang="en-US" dirty="0" smtClean="0"/>
              <a:t>LCFF – </a:t>
            </a:r>
            <a:r>
              <a:rPr lang="en-US" dirty="0"/>
              <a:t>WestEd Channel </a:t>
            </a:r>
            <a:r>
              <a:rPr lang="en-US" dirty="0">
                <a:hlinkClick r:id="rId2"/>
              </a:rPr>
              <a:t>http://lcff.wested.org</a:t>
            </a:r>
            <a:r>
              <a:rPr lang="en-US" dirty="0" smtClean="0">
                <a:hlinkClick r:id="rId2"/>
              </a:rPr>
              <a:t>/</a:t>
            </a:r>
            <a:r>
              <a:rPr lang="en-US" dirty="0" smtClean="0"/>
              <a:t> </a:t>
            </a:r>
          </a:p>
          <a:p>
            <a:r>
              <a:rPr lang="en-US" dirty="0" smtClean="0"/>
              <a:t>State Board of </a:t>
            </a:r>
            <a:r>
              <a:rPr lang="en-US" dirty="0"/>
              <a:t>Education </a:t>
            </a:r>
            <a:r>
              <a:rPr lang="en-US" dirty="0" smtClean="0"/>
              <a:t>Agendas </a:t>
            </a:r>
            <a:r>
              <a:rPr lang="en-US" dirty="0" smtClean="0">
                <a:hlinkClick r:id="rId3"/>
              </a:rPr>
              <a:t>http</a:t>
            </a:r>
            <a:r>
              <a:rPr lang="en-US" dirty="0">
                <a:hlinkClick r:id="rId3"/>
              </a:rPr>
              <a:t>://</a:t>
            </a:r>
            <a:r>
              <a:rPr lang="en-US" dirty="0" smtClean="0">
                <a:hlinkClick r:id="rId3"/>
              </a:rPr>
              <a:t>www.cde.ca.gov/be/ag/ag/index.asp</a:t>
            </a:r>
            <a:r>
              <a:rPr lang="en-US" dirty="0" smtClean="0"/>
              <a:t>   </a:t>
            </a:r>
          </a:p>
          <a:p>
            <a:r>
              <a:rPr lang="en-US" dirty="0" smtClean="0"/>
              <a:t>CDE Common </a:t>
            </a:r>
            <a:r>
              <a:rPr lang="en-US" dirty="0"/>
              <a:t>Core </a:t>
            </a:r>
            <a:r>
              <a:rPr lang="en-US" dirty="0">
                <a:hlinkClick r:id="rId4"/>
              </a:rPr>
              <a:t>http://www.cde.ca.gov/re/cc</a:t>
            </a:r>
            <a:r>
              <a:rPr lang="en-US" dirty="0" smtClean="0">
                <a:hlinkClick r:id="rId4"/>
              </a:rPr>
              <a:t>/</a:t>
            </a:r>
            <a:r>
              <a:rPr lang="en-US" dirty="0" smtClean="0"/>
              <a:t> </a:t>
            </a:r>
          </a:p>
          <a:p>
            <a:r>
              <a:rPr lang="en-US" dirty="0"/>
              <a:t> CAASPP </a:t>
            </a:r>
            <a:r>
              <a:rPr lang="en-US" dirty="0">
                <a:hlinkClick r:id="rId5"/>
              </a:rPr>
              <a:t>http://www.cde.ca.gov/ta/tg/ca</a:t>
            </a:r>
            <a:r>
              <a:rPr lang="en-US" dirty="0" smtClean="0">
                <a:hlinkClick r:id="rId5"/>
              </a:rPr>
              <a:t>/</a:t>
            </a:r>
            <a:r>
              <a:rPr lang="en-US" dirty="0" smtClean="0"/>
              <a:t> </a:t>
            </a:r>
          </a:p>
          <a:p>
            <a:pPr marL="0" indent="0">
              <a:buNone/>
            </a:pPr>
            <a:r>
              <a:rPr lang="en-US" dirty="0" smtClean="0"/>
              <a:t>					                  </a:t>
            </a:r>
            <a:r>
              <a:rPr lang="en-US" sz="1600" dirty="0" smtClean="0"/>
              <a:t>13</a:t>
            </a:r>
            <a:endParaRPr lang="en-US" sz="1600" dirty="0"/>
          </a:p>
        </p:txBody>
      </p:sp>
    </p:spTree>
    <p:extLst>
      <p:ext uri="{BB962C8B-B14F-4D97-AF65-F5344CB8AC3E}">
        <p14:creationId xmlns:p14="http://schemas.microsoft.com/office/powerpoint/2010/main" val="1800560193"/>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1524000" y="304800"/>
            <a:ext cx="7239000" cy="1066800"/>
          </a:xfrm>
        </p:spPr>
        <p:txBody>
          <a:bodyPr/>
          <a:lstStyle/>
          <a:p>
            <a:r>
              <a:rPr lang="en-US" altLang="en-US" b="1" dirty="0" smtClean="0"/>
              <a:t>Students Who are College and Career Ready in Mathematics</a:t>
            </a:r>
          </a:p>
        </p:txBody>
      </p:sp>
      <p:sp>
        <p:nvSpPr>
          <p:cNvPr id="3" name="Content Placeholder 2"/>
          <p:cNvSpPr>
            <a:spLocks noGrp="1"/>
          </p:cNvSpPr>
          <p:nvPr>
            <p:ph idx="1"/>
          </p:nvPr>
        </p:nvSpPr>
        <p:spPr>
          <a:xfrm>
            <a:off x="1981200" y="1219200"/>
            <a:ext cx="7010400" cy="4495800"/>
          </a:xfrm>
        </p:spPr>
        <p:txBody>
          <a:bodyPr/>
          <a:lstStyle/>
          <a:p>
            <a:pPr marL="0" indent="0">
              <a:buFontTx/>
              <a:buNone/>
              <a:defRPr/>
            </a:pPr>
            <a:endParaRPr lang="en-US" sz="2800" dirty="0" smtClean="0"/>
          </a:p>
          <a:p>
            <a:pPr marL="0" indent="0">
              <a:buFontTx/>
              <a:buNone/>
              <a:defRPr/>
            </a:pPr>
            <a:r>
              <a:rPr lang="en-US" sz="2800" dirty="0" smtClean="0"/>
              <a:t>Demonstrate </a:t>
            </a:r>
            <a:r>
              <a:rPr lang="en-US" sz="2800" dirty="0"/>
              <a:t>the academic knowledge, skills, and practices necessary to enter into and succeed in entry-level, </a:t>
            </a:r>
            <a:r>
              <a:rPr lang="en-US" sz="2800" b="1" dirty="0"/>
              <a:t>credit bearing courses </a:t>
            </a:r>
            <a:r>
              <a:rPr lang="en-US" sz="2800" dirty="0"/>
              <a:t>in </a:t>
            </a:r>
            <a:r>
              <a:rPr lang="en-US" sz="2800" b="1" dirty="0" smtClean="0"/>
              <a:t>college </a:t>
            </a:r>
            <a:r>
              <a:rPr lang="en-US" sz="2800" b="1" dirty="0"/>
              <a:t>or technical courses</a:t>
            </a:r>
            <a:r>
              <a:rPr lang="en-US" sz="2800" dirty="0"/>
              <a:t>; </a:t>
            </a:r>
            <a:r>
              <a:rPr lang="en-US" sz="2800" b="1" dirty="0"/>
              <a:t>certificate or workplace training </a:t>
            </a:r>
            <a:r>
              <a:rPr lang="en-US" sz="2800" dirty="0"/>
              <a:t>programs requiring an equivalent level of mathematics; or a </a:t>
            </a:r>
            <a:r>
              <a:rPr lang="en-US" sz="2800" b="1" dirty="0"/>
              <a:t>comparable entry-level </a:t>
            </a:r>
            <a:r>
              <a:rPr lang="en-US" sz="2800" dirty="0"/>
              <a:t>math course at the institution. </a:t>
            </a:r>
          </a:p>
          <a:p>
            <a:pPr>
              <a:defRPr/>
            </a:pPr>
            <a:endParaRPr lang="en-US" dirty="0"/>
          </a:p>
        </p:txBody>
      </p:sp>
      <p:sp>
        <p:nvSpPr>
          <p:cNvPr id="60420" name="TextBox 3"/>
          <p:cNvSpPr txBox="1">
            <a:spLocks noChangeArrowheads="1"/>
          </p:cNvSpPr>
          <p:nvPr/>
        </p:nvSpPr>
        <p:spPr bwMode="auto">
          <a:xfrm>
            <a:off x="3810000" y="6324600"/>
            <a:ext cx="510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200" dirty="0"/>
              <a:t>Modified Language from Smarter Balanced Definition</a:t>
            </a:r>
          </a:p>
        </p:txBody>
      </p:sp>
      <p:sp>
        <p:nvSpPr>
          <p:cNvPr id="60421" name="Slide Number Placeholder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378B78D1-B6E2-48C8-8422-061AC7775715}" type="slidenum">
              <a:rPr lang="en-US" altLang="en-US" smtClean="0">
                <a:solidFill>
                  <a:srgbClr val="000000"/>
                </a:solidFill>
                <a:latin typeface="Calibri" pitchFamily="34" charset="0"/>
              </a:rPr>
              <a:pPr eaLnBrk="1" fontAlgn="base" hangingPunct="1">
                <a:spcBef>
                  <a:spcPct val="0"/>
                </a:spcBef>
                <a:spcAft>
                  <a:spcPct val="0"/>
                </a:spcAft>
              </a:pPr>
              <a:t>7</a:t>
            </a:fld>
            <a:endParaRPr lang="en-US" altLang="en-US" dirty="0" smtClean="0">
              <a:solidFill>
                <a:srgbClr val="000000"/>
              </a:solidFill>
              <a:latin typeface="Calibri" pitchFamily="34" charset="0"/>
            </a:endParaRPr>
          </a:p>
        </p:txBody>
      </p:sp>
    </p:spTree>
    <p:extLst>
      <p:ext uri="{BB962C8B-B14F-4D97-AF65-F5344CB8AC3E}">
        <p14:creationId xmlns:p14="http://schemas.microsoft.com/office/powerpoint/2010/main" val="79408101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1B34CF8-0E92-AD44-9BE0-48F5F2F69A84}" type="slidenum">
              <a:rPr lang="en-US" smtClean="0">
                <a:solidFill>
                  <a:srgbClr val="073E87"/>
                </a:solidFill>
              </a:rPr>
              <a:pPr>
                <a:defRPr/>
              </a:pPr>
              <a:t>8</a:t>
            </a:fld>
            <a:endParaRPr lang="en-US">
              <a:solidFill>
                <a:srgbClr val="073E87"/>
              </a:solidFill>
            </a:endParaRPr>
          </a:p>
        </p:txBody>
      </p:sp>
      <p:grpSp>
        <p:nvGrpSpPr>
          <p:cNvPr id="3" name="Group 2"/>
          <p:cNvGrpSpPr/>
          <p:nvPr/>
        </p:nvGrpSpPr>
        <p:grpSpPr>
          <a:xfrm>
            <a:off x="228600" y="1676400"/>
            <a:ext cx="2808201" cy="856501"/>
            <a:chOff x="0" y="379239"/>
            <a:chExt cx="2808201" cy="856501"/>
          </a:xfrm>
        </p:grpSpPr>
        <p:sp>
          <p:nvSpPr>
            <p:cNvPr id="4" name="Rectangle 3"/>
            <p:cNvSpPr/>
            <p:nvPr/>
          </p:nvSpPr>
          <p:spPr>
            <a:xfrm>
              <a:off x="0" y="379239"/>
              <a:ext cx="2808201" cy="856501"/>
            </a:xfrm>
            <a:prstGeom prst="rect">
              <a:avLst/>
            </a:prstGeom>
            <a:solidFill>
              <a:schemeClr val="bg2">
                <a:lumMod val="50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5" name="Rectangle 4"/>
            <p:cNvSpPr/>
            <p:nvPr/>
          </p:nvSpPr>
          <p:spPr>
            <a:xfrm>
              <a:off x="0" y="379239"/>
              <a:ext cx="2808201" cy="8565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91440" bIns="17780" numCol="1" spcCol="1270" anchor="ctr" anchorCtr="0">
              <a:noAutofit/>
            </a:bodyPr>
            <a:lstStyle/>
            <a:p>
              <a:pPr algn="r" defTabSz="1244600" fontAlgn="auto">
                <a:lnSpc>
                  <a:spcPct val="90000"/>
                </a:lnSpc>
                <a:spcAft>
                  <a:spcPct val="35000"/>
                </a:spcAft>
              </a:pPr>
              <a:r>
                <a:rPr lang="en-US" sz="2800" b="1" dirty="0" smtClean="0">
                  <a:solidFill>
                    <a:schemeClr val="tx1"/>
                  </a:solidFill>
                  <a:effectLst>
                    <a:outerShdw blurRad="38100" dist="38100" dir="2700000" algn="tl">
                      <a:srgbClr val="000000">
                        <a:alpha val="43137"/>
                      </a:srgbClr>
                    </a:outerShdw>
                  </a:effectLst>
                </a:rPr>
                <a:t>WORK</a:t>
              </a:r>
              <a:r>
                <a:rPr lang="en-US" sz="2800" dirty="0" smtClean="0">
                  <a:solidFill>
                    <a:schemeClr val="tx1"/>
                  </a:solidFill>
                </a:rPr>
                <a:t>  </a:t>
              </a:r>
              <a:r>
                <a:rPr lang="en-US" sz="2800" b="1" i="1" dirty="0" smtClean="0">
                  <a:solidFill>
                    <a:schemeClr val="tx1"/>
                  </a:solidFill>
                </a:rPr>
                <a:t>Ready</a:t>
              </a:r>
              <a:endParaRPr lang="en-US" sz="2800" b="1" i="1" dirty="0">
                <a:solidFill>
                  <a:schemeClr val="tx1"/>
                </a:solidFill>
              </a:endParaRPr>
            </a:p>
          </p:txBody>
        </p:sp>
      </p:grpSp>
      <p:grpSp>
        <p:nvGrpSpPr>
          <p:cNvPr id="6" name="Group 5"/>
          <p:cNvGrpSpPr/>
          <p:nvPr/>
        </p:nvGrpSpPr>
        <p:grpSpPr>
          <a:xfrm>
            <a:off x="4154720" y="1676397"/>
            <a:ext cx="4251461" cy="856501"/>
            <a:chOff x="3350622" y="441489"/>
            <a:chExt cx="4351842" cy="856501"/>
          </a:xfrm>
        </p:grpSpPr>
        <p:sp>
          <p:nvSpPr>
            <p:cNvPr id="7" name="Rectangle 6"/>
            <p:cNvSpPr/>
            <p:nvPr/>
          </p:nvSpPr>
          <p:spPr>
            <a:xfrm>
              <a:off x="3350622" y="441489"/>
              <a:ext cx="4351842" cy="856501"/>
            </a:xfrm>
            <a:prstGeom prst="rect">
              <a:avLst/>
            </a:prstGeom>
            <a:solidFill>
              <a:schemeClr val="bg2">
                <a:lumMod val="20000"/>
                <a:lumOff val="80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8" name="Rectangle 7"/>
            <p:cNvSpPr/>
            <p:nvPr/>
          </p:nvSpPr>
          <p:spPr>
            <a:xfrm>
              <a:off x="3350622" y="441489"/>
              <a:ext cx="4351842" cy="8565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2880" tIns="54864" rIns="182880" bIns="45720" numCol="1" spcCol="1270" anchor="ctr" anchorCtr="0">
              <a:noAutofit/>
            </a:bodyPr>
            <a:lstStyle/>
            <a:p>
              <a:pPr defTabSz="711200" fontAlgn="auto">
                <a:lnSpc>
                  <a:spcPct val="90000"/>
                </a:lnSpc>
                <a:spcAft>
                  <a:spcPct val="35000"/>
                </a:spcAft>
              </a:pPr>
              <a:r>
                <a:rPr lang="en-US" sz="2000" b="1" dirty="0" smtClean="0">
                  <a:solidFill>
                    <a:srgbClr val="002060"/>
                  </a:solidFill>
                  <a:latin typeface="Calibri" panose="020F0502020204030204" pitchFamily="34" charset="0"/>
                  <a:ea typeface="ＭＳ Ｐゴシック" charset="0"/>
                  <a:cs typeface="ＭＳ Ｐゴシック" charset="0"/>
                </a:rPr>
                <a:t>Meets basic expectations regarding workplace behavior and demeanor.</a:t>
              </a:r>
              <a:endParaRPr lang="en-US" sz="2000" b="1" dirty="0">
                <a:solidFill>
                  <a:srgbClr val="002060"/>
                </a:solidFill>
                <a:latin typeface="Calibri" panose="020F0502020204030204" pitchFamily="34" charset="0"/>
              </a:endParaRPr>
            </a:p>
          </p:txBody>
        </p:sp>
      </p:grpSp>
      <p:sp>
        <p:nvSpPr>
          <p:cNvPr id="9" name="Right Arrow 8"/>
          <p:cNvSpPr/>
          <p:nvPr/>
        </p:nvSpPr>
        <p:spPr>
          <a:xfrm>
            <a:off x="3110761" y="2008320"/>
            <a:ext cx="978408" cy="242316"/>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mtClean="0">
              <a:solidFill>
                <a:prstClr val="white"/>
              </a:solidFill>
            </a:endParaRPr>
          </a:p>
        </p:txBody>
      </p:sp>
      <p:grpSp>
        <p:nvGrpSpPr>
          <p:cNvPr id="10" name="Group 9"/>
          <p:cNvGrpSpPr/>
          <p:nvPr/>
        </p:nvGrpSpPr>
        <p:grpSpPr>
          <a:xfrm>
            <a:off x="4179726" y="2743200"/>
            <a:ext cx="4226455" cy="856501"/>
            <a:chOff x="3449724" y="1396716"/>
            <a:chExt cx="4226455" cy="856501"/>
          </a:xfrm>
        </p:grpSpPr>
        <p:sp>
          <p:nvSpPr>
            <p:cNvPr id="11" name="Rectangle 10"/>
            <p:cNvSpPr/>
            <p:nvPr/>
          </p:nvSpPr>
          <p:spPr>
            <a:xfrm>
              <a:off x="3449724" y="1396716"/>
              <a:ext cx="4226455" cy="856501"/>
            </a:xfrm>
            <a:prstGeom prst="rect">
              <a:avLst/>
            </a:prstGeom>
            <a:solidFill>
              <a:schemeClr val="bg2">
                <a:lumMod val="20000"/>
                <a:lumOff val="80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12" name="Rectangle 11"/>
            <p:cNvSpPr/>
            <p:nvPr/>
          </p:nvSpPr>
          <p:spPr>
            <a:xfrm>
              <a:off x="3449724" y="1396716"/>
              <a:ext cx="4226455" cy="8565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2880" tIns="54864" rIns="182880" bIns="45720" numCol="1" spcCol="1270" anchor="ctr" anchorCtr="0">
              <a:noAutofit/>
            </a:bodyPr>
            <a:lstStyle/>
            <a:p>
              <a:pPr defTabSz="711200" fontAlgn="auto">
                <a:lnSpc>
                  <a:spcPct val="90000"/>
                </a:lnSpc>
                <a:spcAft>
                  <a:spcPct val="35000"/>
                </a:spcAft>
              </a:pPr>
              <a:r>
                <a:rPr lang="en-US" sz="2000" b="1" dirty="0" smtClean="0">
                  <a:solidFill>
                    <a:srgbClr val="002060"/>
                  </a:solidFill>
                  <a:latin typeface="Calibri" panose="020F0502020204030204" pitchFamily="34" charset="0"/>
                  <a:ea typeface="ＭＳ Ｐゴシック" charset="0"/>
                  <a:cs typeface="ＭＳ Ｐゴシック" charset="0"/>
                </a:rPr>
                <a:t>Possesses specific knowledge necessary to begin an entry-level position.</a:t>
              </a:r>
              <a:endParaRPr lang="en-US" sz="2000" b="1" dirty="0">
                <a:solidFill>
                  <a:srgbClr val="002060"/>
                </a:solidFill>
                <a:latin typeface="Calibri" panose="020F0502020204030204" pitchFamily="34" charset="0"/>
              </a:endParaRPr>
            </a:p>
          </p:txBody>
        </p:sp>
      </p:grpSp>
      <p:sp>
        <p:nvSpPr>
          <p:cNvPr id="14" name="Rectangle 13"/>
          <p:cNvSpPr/>
          <p:nvPr/>
        </p:nvSpPr>
        <p:spPr>
          <a:xfrm>
            <a:off x="232719" y="3773512"/>
            <a:ext cx="2808201" cy="800360"/>
          </a:xfrm>
          <a:prstGeom prst="rect">
            <a:avLst/>
          </a:prstGeom>
          <a:solidFill>
            <a:schemeClr val="bg2">
              <a:lumMod val="50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pPr algn="r" fontAlgn="auto">
              <a:spcBef>
                <a:spcPts val="0"/>
              </a:spcBef>
              <a:spcAft>
                <a:spcPts val="0"/>
              </a:spcAft>
            </a:pPr>
            <a:r>
              <a:rPr lang="en-US" sz="2800" b="1" dirty="0" smtClean="0">
                <a:solidFill>
                  <a:schemeClr val="tx1"/>
                </a:solidFill>
                <a:effectLst>
                  <a:outerShdw blurRad="38100" dist="38100" dir="2700000" algn="tl">
                    <a:srgbClr val="000000">
                      <a:alpha val="43137"/>
                    </a:srgbClr>
                  </a:outerShdw>
                </a:effectLst>
              </a:rPr>
              <a:t>CAREER</a:t>
            </a:r>
            <a:r>
              <a:rPr lang="en-US" sz="2800" b="1" dirty="0" smtClean="0">
                <a:solidFill>
                  <a:schemeClr val="tx1"/>
                </a:solidFill>
              </a:rPr>
              <a:t> </a:t>
            </a:r>
            <a:r>
              <a:rPr lang="en-US" sz="2800" b="1" i="1" dirty="0" smtClean="0">
                <a:solidFill>
                  <a:schemeClr val="tx1"/>
                </a:solidFill>
              </a:rPr>
              <a:t>Ready</a:t>
            </a:r>
          </a:p>
        </p:txBody>
      </p:sp>
      <p:sp>
        <p:nvSpPr>
          <p:cNvPr id="15" name="Rectangle 14"/>
          <p:cNvSpPr/>
          <p:nvPr/>
        </p:nvSpPr>
        <p:spPr>
          <a:xfrm>
            <a:off x="259041" y="4751047"/>
            <a:ext cx="2808201" cy="856501"/>
          </a:xfrm>
          <a:prstGeom prst="rect">
            <a:avLst/>
          </a:prstGeom>
          <a:solidFill>
            <a:schemeClr val="bg2">
              <a:lumMod val="50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6" name="Rectangle 15"/>
          <p:cNvSpPr/>
          <p:nvPr/>
        </p:nvSpPr>
        <p:spPr>
          <a:xfrm>
            <a:off x="287873" y="5840627"/>
            <a:ext cx="2808201" cy="856501"/>
          </a:xfrm>
          <a:prstGeom prst="rect">
            <a:avLst/>
          </a:prstGeom>
          <a:solidFill>
            <a:schemeClr val="bg2">
              <a:lumMod val="50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grpSp>
        <p:nvGrpSpPr>
          <p:cNvPr id="17" name="Group 16"/>
          <p:cNvGrpSpPr/>
          <p:nvPr/>
        </p:nvGrpSpPr>
        <p:grpSpPr>
          <a:xfrm>
            <a:off x="4160898" y="3684095"/>
            <a:ext cx="4332462" cy="1419010"/>
            <a:chOff x="3385023" y="2705111"/>
            <a:chExt cx="4332462" cy="1241207"/>
          </a:xfrm>
        </p:grpSpPr>
        <p:sp>
          <p:nvSpPr>
            <p:cNvPr id="18" name="Rectangle 17"/>
            <p:cNvSpPr/>
            <p:nvPr/>
          </p:nvSpPr>
          <p:spPr>
            <a:xfrm>
              <a:off x="3407235" y="2705111"/>
              <a:ext cx="4204243" cy="856501"/>
            </a:xfrm>
            <a:prstGeom prst="rect">
              <a:avLst/>
            </a:prstGeom>
            <a:solidFill>
              <a:schemeClr val="bg2">
                <a:lumMod val="20000"/>
                <a:lumOff val="80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19" name="Rectangle 18"/>
            <p:cNvSpPr/>
            <p:nvPr/>
          </p:nvSpPr>
          <p:spPr>
            <a:xfrm>
              <a:off x="3385023" y="2821619"/>
              <a:ext cx="4332462" cy="11246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2880" tIns="54864" rIns="182880" bIns="45720" numCol="1" spcCol="1270" anchor="ctr" anchorCtr="0">
              <a:noAutofit/>
            </a:bodyPr>
            <a:lstStyle/>
            <a:p>
              <a:pPr defTabSz="711200" fontAlgn="auto">
                <a:lnSpc>
                  <a:spcPct val="90000"/>
                </a:lnSpc>
                <a:spcAft>
                  <a:spcPct val="35000"/>
                </a:spcAft>
              </a:pPr>
              <a:endParaRPr lang="en-US" b="1" dirty="0">
                <a:solidFill>
                  <a:srgbClr val="002060"/>
                </a:solidFill>
              </a:endParaRPr>
            </a:p>
          </p:txBody>
        </p:sp>
      </p:grpSp>
      <p:sp>
        <p:nvSpPr>
          <p:cNvPr id="20" name="Rectangle 19"/>
          <p:cNvSpPr/>
          <p:nvPr/>
        </p:nvSpPr>
        <p:spPr>
          <a:xfrm>
            <a:off x="4207186" y="3684095"/>
            <a:ext cx="4321966" cy="923330"/>
          </a:xfrm>
          <a:prstGeom prst="rect">
            <a:avLst/>
          </a:prstGeom>
        </p:spPr>
        <p:txBody>
          <a:bodyPr wrap="square">
            <a:spAutoFit/>
          </a:bodyPr>
          <a:lstStyle/>
          <a:p>
            <a:pPr fontAlgn="auto">
              <a:spcBef>
                <a:spcPts val="0"/>
              </a:spcBef>
              <a:spcAft>
                <a:spcPts val="0"/>
              </a:spcAft>
            </a:pPr>
            <a:r>
              <a:rPr lang="en-US" b="1" dirty="0" smtClean="0">
                <a:solidFill>
                  <a:srgbClr val="002060"/>
                </a:solidFill>
                <a:latin typeface="Calibri" panose="020F0502020204030204" pitchFamily="34" charset="0"/>
              </a:rPr>
              <a:t>Possesses sufficient knowledge and skill and general learning strategies necessary to begin studies in a career pathway.</a:t>
            </a:r>
            <a:endParaRPr lang="en-US" b="1" dirty="0">
              <a:solidFill>
                <a:srgbClr val="002060"/>
              </a:solidFill>
              <a:latin typeface="Calibri" panose="020F0502020204030204" pitchFamily="34" charset="0"/>
            </a:endParaRPr>
          </a:p>
        </p:txBody>
      </p:sp>
      <p:grpSp>
        <p:nvGrpSpPr>
          <p:cNvPr id="21" name="Group 20"/>
          <p:cNvGrpSpPr/>
          <p:nvPr/>
        </p:nvGrpSpPr>
        <p:grpSpPr>
          <a:xfrm>
            <a:off x="4183110" y="4800600"/>
            <a:ext cx="4305394" cy="856501"/>
            <a:chOff x="3635374" y="3664948"/>
            <a:chExt cx="4305394" cy="856501"/>
          </a:xfrm>
        </p:grpSpPr>
        <p:sp>
          <p:nvSpPr>
            <p:cNvPr id="22" name="Rectangle 21"/>
            <p:cNvSpPr/>
            <p:nvPr/>
          </p:nvSpPr>
          <p:spPr>
            <a:xfrm>
              <a:off x="3635374" y="3664948"/>
              <a:ext cx="4305394" cy="856501"/>
            </a:xfrm>
            <a:prstGeom prst="rect">
              <a:avLst/>
            </a:prstGeom>
            <a:solidFill>
              <a:schemeClr val="bg2">
                <a:lumMod val="20000"/>
                <a:lumOff val="80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23" name="Rectangle 22"/>
            <p:cNvSpPr/>
            <p:nvPr/>
          </p:nvSpPr>
          <p:spPr>
            <a:xfrm>
              <a:off x="3635374" y="3664948"/>
              <a:ext cx="4305394" cy="8565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2880" tIns="54864" rIns="182880" bIns="45720" numCol="1" spcCol="1270" anchor="ctr" anchorCtr="0">
              <a:noAutofit/>
            </a:bodyPr>
            <a:lstStyle/>
            <a:p>
              <a:pPr defTabSz="711200" fontAlgn="auto">
                <a:lnSpc>
                  <a:spcPct val="90000"/>
                </a:lnSpc>
                <a:spcAft>
                  <a:spcPct val="35000"/>
                </a:spcAft>
              </a:pPr>
              <a:r>
                <a:rPr lang="en-US" b="1" dirty="0" smtClean="0">
                  <a:solidFill>
                    <a:srgbClr val="002060"/>
                  </a:solidFill>
                  <a:latin typeface="Calibri" panose="020F0502020204030204" pitchFamily="34" charset="0"/>
                  <a:ea typeface="ＭＳ Ｐゴシック" charset="0"/>
                  <a:cs typeface="ＭＳ Ｐゴシック" charset="0"/>
                </a:rPr>
                <a:t>Is prepared in the four keys of college readiness necessary to succeed in entry-level general education courses.</a:t>
              </a:r>
              <a:endParaRPr lang="en-US" b="1" dirty="0">
                <a:solidFill>
                  <a:srgbClr val="002060"/>
                </a:solidFill>
                <a:latin typeface="Calibri" panose="020F0502020204030204" pitchFamily="34" charset="0"/>
              </a:endParaRPr>
            </a:p>
          </p:txBody>
        </p:sp>
      </p:grpSp>
      <p:grpSp>
        <p:nvGrpSpPr>
          <p:cNvPr id="24" name="Group 23"/>
          <p:cNvGrpSpPr/>
          <p:nvPr/>
        </p:nvGrpSpPr>
        <p:grpSpPr>
          <a:xfrm>
            <a:off x="4207186" y="5840627"/>
            <a:ext cx="4321966" cy="856501"/>
            <a:chOff x="4748573" y="4826250"/>
            <a:chExt cx="2808201" cy="856501"/>
          </a:xfrm>
        </p:grpSpPr>
        <p:sp>
          <p:nvSpPr>
            <p:cNvPr id="25" name="Rectangle 24"/>
            <p:cNvSpPr/>
            <p:nvPr/>
          </p:nvSpPr>
          <p:spPr>
            <a:xfrm>
              <a:off x="4748573" y="4826250"/>
              <a:ext cx="2808201" cy="856501"/>
            </a:xfrm>
            <a:prstGeom prst="rect">
              <a:avLst/>
            </a:prstGeom>
            <a:solidFill>
              <a:schemeClr val="bg2">
                <a:lumMod val="20000"/>
                <a:lumOff val="80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26" name="Rectangle 25"/>
            <p:cNvSpPr/>
            <p:nvPr/>
          </p:nvSpPr>
          <p:spPr>
            <a:xfrm>
              <a:off x="4748573" y="4826250"/>
              <a:ext cx="2808201" cy="8565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2880" tIns="54864" rIns="182880" bIns="45720" numCol="1" spcCol="1270" anchor="ctr" anchorCtr="0">
              <a:noAutofit/>
            </a:bodyPr>
            <a:lstStyle/>
            <a:p>
              <a:pPr defTabSz="711200" fontAlgn="auto">
                <a:lnSpc>
                  <a:spcPct val="90000"/>
                </a:lnSpc>
                <a:spcAft>
                  <a:spcPct val="35000"/>
                </a:spcAft>
              </a:pPr>
              <a:r>
                <a:rPr lang="en-US" b="1" dirty="0" smtClean="0">
                  <a:solidFill>
                    <a:srgbClr val="002060"/>
                  </a:solidFill>
                  <a:latin typeface="Calibri" panose="020F0502020204030204" pitchFamily="34" charset="0"/>
                </a:rPr>
                <a:t>Is prepared for success and economically viable career pathways in the 21</a:t>
              </a:r>
              <a:r>
                <a:rPr lang="en-US" b="1" baseline="30000" dirty="0" smtClean="0">
                  <a:solidFill>
                    <a:srgbClr val="002060"/>
                  </a:solidFill>
                  <a:latin typeface="Calibri" panose="020F0502020204030204" pitchFamily="34" charset="0"/>
                </a:rPr>
                <a:t>st</a:t>
              </a:r>
              <a:r>
                <a:rPr lang="en-US" b="1" dirty="0" smtClean="0">
                  <a:solidFill>
                    <a:srgbClr val="002060"/>
                  </a:solidFill>
                  <a:latin typeface="Calibri" panose="020F0502020204030204" pitchFamily="34" charset="0"/>
                </a:rPr>
                <a:t> century economy.                                             </a:t>
              </a:r>
              <a:endParaRPr lang="en-US" dirty="0">
                <a:solidFill>
                  <a:srgbClr val="002060"/>
                </a:solidFill>
                <a:latin typeface="Calibri" panose="020F0502020204030204" pitchFamily="34" charset="0"/>
              </a:endParaRPr>
            </a:p>
          </p:txBody>
        </p:sp>
      </p:grpSp>
      <p:sp>
        <p:nvSpPr>
          <p:cNvPr id="13" name="Rectangle 12"/>
          <p:cNvSpPr/>
          <p:nvPr/>
        </p:nvSpPr>
        <p:spPr>
          <a:xfrm>
            <a:off x="259041" y="2743200"/>
            <a:ext cx="2808201" cy="856501"/>
          </a:xfrm>
          <a:prstGeom prst="rect">
            <a:avLst/>
          </a:prstGeom>
          <a:solidFill>
            <a:schemeClr val="bg2">
              <a:lumMod val="50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pPr algn="r" fontAlgn="auto">
              <a:spcBef>
                <a:spcPts val="0"/>
              </a:spcBef>
              <a:spcAft>
                <a:spcPts val="0"/>
              </a:spcAft>
            </a:pPr>
            <a:r>
              <a:rPr lang="en-US" sz="2800" b="1" dirty="0" smtClean="0">
                <a:solidFill>
                  <a:schemeClr val="tx1"/>
                </a:solidFill>
                <a:effectLst>
                  <a:outerShdw blurRad="38100" dist="38100" dir="2700000" algn="tl">
                    <a:srgbClr val="000000">
                      <a:alpha val="43137"/>
                    </a:srgbClr>
                  </a:outerShdw>
                </a:effectLst>
              </a:rPr>
              <a:t>JOB</a:t>
            </a:r>
            <a:r>
              <a:rPr lang="en-US" sz="2800" dirty="0" smtClean="0">
                <a:solidFill>
                  <a:schemeClr val="tx1"/>
                </a:solidFill>
              </a:rPr>
              <a:t> </a:t>
            </a:r>
            <a:r>
              <a:rPr lang="en-US" sz="2800" b="1" i="1" dirty="0" smtClean="0">
                <a:solidFill>
                  <a:schemeClr val="tx1"/>
                </a:solidFill>
              </a:rPr>
              <a:t>Ready</a:t>
            </a:r>
          </a:p>
        </p:txBody>
      </p:sp>
      <p:sp>
        <p:nvSpPr>
          <p:cNvPr id="27" name="Rectangle 26"/>
          <p:cNvSpPr/>
          <p:nvPr/>
        </p:nvSpPr>
        <p:spPr>
          <a:xfrm>
            <a:off x="1691973" y="304800"/>
            <a:ext cx="7207417" cy="769441"/>
          </a:xfrm>
          <a:prstGeom prst="rect">
            <a:avLst/>
          </a:prstGeom>
        </p:spPr>
        <p:txBody>
          <a:bodyPr wrap="square">
            <a:spAutoFit/>
          </a:bodyPr>
          <a:lstStyle/>
          <a:p>
            <a:pPr lvl="0" fontAlgn="auto">
              <a:spcBef>
                <a:spcPts val="0"/>
              </a:spcBef>
              <a:spcAft>
                <a:spcPts val="0"/>
              </a:spcAft>
              <a:defRPr/>
            </a:pPr>
            <a:r>
              <a:rPr lang="en-US" sz="4400" b="1" kern="0" dirty="0">
                <a:solidFill>
                  <a:schemeClr val="tx2"/>
                </a:solidFill>
                <a:effectLst>
                  <a:outerShdw blurRad="38100" dist="38100" dir="2700000" algn="tl">
                    <a:srgbClr val="000000">
                      <a:alpha val="43137"/>
                    </a:srgbClr>
                  </a:outerShdw>
                </a:effectLst>
                <a:latin typeface="Candara" pitchFamily="34" charset="0"/>
                <a:ea typeface="MS PGothic" pitchFamily="34" charset="-128"/>
                <a:cs typeface="+mn-cs"/>
              </a:rPr>
              <a:t>Different Types of </a:t>
            </a:r>
            <a:r>
              <a:rPr lang="en-US" sz="4400" b="1" i="1" kern="0" dirty="0">
                <a:solidFill>
                  <a:schemeClr val="tx2"/>
                </a:solidFill>
                <a:effectLst>
                  <a:outerShdw blurRad="38100" dist="38100" dir="2700000" algn="tl">
                    <a:srgbClr val="000000">
                      <a:alpha val="43137"/>
                    </a:srgbClr>
                  </a:outerShdw>
                </a:effectLst>
                <a:latin typeface="Candara" pitchFamily="34" charset="0"/>
                <a:ea typeface="MS PGothic" pitchFamily="34" charset="-128"/>
                <a:cs typeface="+mn-cs"/>
              </a:rPr>
              <a:t>Readiness</a:t>
            </a:r>
            <a:endParaRPr lang="en-US" sz="4400" dirty="0">
              <a:solidFill>
                <a:schemeClr val="tx2"/>
              </a:solidFill>
              <a:effectLst>
                <a:outerShdw blurRad="38100" dist="38100" dir="2700000" algn="tl">
                  <a:srgbClr val="000000">
                    <a:alpha val="43137"/>
                  </a:srgbClr>
                </a:outerShdw>
              </a:effectLst>
              <a:latin typeface="Candara" pitchFamily="34" charset="0"/>
              <a:ea typeface="ＭＳ Ｐゴシック" pitchFamily="34" charset="-128"/>
              <a:cs typeface="+mn-cs"/>
            </a:endParaRPr>
          </a:p>
        </p:txBody>
      </p:sp>
      <p:sp>
        <p:nvSpPr>
          <p:cNvPr id="28" name="TextBox 27"/>
          <p:cNvSpPr txBox="1"/>
          <p:nvPr/>
        </p:nvSpPr>
        <p:spPr>
          <a:xfrm>
            <a:off x="137484" y="4800600"/>
            <a:ext cx="2899317" cy="954107"/>
          </a:xfrm>
          <a:prstGeom prst="rect">
            <a:avLst/>
          </a:prstGeom>
          <a:noFill/>
        </p:spPr>
        <p:txBody>
          <a:bodyPr wrap="square" rtlCol="0">
            <a:spAutoFit/>
          </a:bodyPr>
          <a:lstStyle/>
          <a:p>
            <a:pPr algn="r"/>
            <a:r>
              <a:rPr lang="en-US" sz="2800" b="1" dirty="0" smtClean="0">
                <a:effectLst>
                  <a:outerShdw blurRad="38100" dist="38100" dir="2700000" algn="tl">
                    <a:srgbClr val="000000">
                      <a:alpha val="43137"/>
                    </a:srgbClr>
                  </a:outerShdw>
                </a:effectLst>
              </a:rPr>
              <a:t>COLLEGE</a:t>
            </a:r>
            <a:r>
              <a:rPr lang="en-US" sz="2800" b="1" dirty="0" smtClean="0"/>
              <a:t>  </a:t>
            </a:r>
            <a:r>
              <a:rPr lang="en-US" sz="2800" b="1" i="1" dirty="0" smtClean="0"/>
              <a:t>Ready</a:t>
            </a:r>
            <a:endParaRPr lang="en-US" sz="2800" b="1" i="1" dirty="0"/>
          </a:p>
        </p:txBody>
      </p:sp>
      <p:sp>
        <p:nvSpPr>
          <p:cNvPr id="29" name="Right Arrow 28"/>
          <p:cNvSpPr/>
          <p:nvPr/>
        </p:nvSpPr>
        <p:spPr>
          <a:xfrm>
            <a:off x="3138929" y="5031492"/>
            <a:ext cx="978408" cy="242316"/>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mtClean="0">
              <a:solidFill>
                <a:prstClr val="white"/>
              </a:solidFill>
            </a:endParaRPr>
          </a:p>
        </p:txBody>
      </p:sp>
      <p:sp>
        <p:nvSpPr>
          <p:cNvPr id="30" name="Right Arrow 29"/>
          <p:cNvSpPr/>
          <p:nvPr/>
        </p:nvSpPr>
        <p:spPr>
          <a:xfrm>
            <a:off x="3138929" y="4009290"/>
            <a:ext cx="978408" cy="242316"/>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mtClean="0">
              <a:solidFill>
                <a:prstClr val="white"/>
              </a:solidFill>
            </a:endParaRPr>
          </a:p>
        </p:txBody>
      </p:sp>
      <p:sp>
        <p:nvSpPr>
          <p:cNvPr id="31" name="Right Arrow 30"/>
          <p:cNvSpPr/>
          <p:nvPr/>
        </p:nvSpPr>
        <p:spPr>
          <a:xfrm>
            <a:off x="3096074" y="3050292"/>
            <a:ext cx="978408" cy="242316"/>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mtClean="0">
              <a:solidFill>
                <a:prstClr val="white"/>
              </a:solidFill>
            </a:endParaRPr>
          </a:p>
        </p:txBody>
      </p:sp>
      <p:sp>
        <p:nvSpPr>
          <p:cNvPr id="32" name="Right Arrow 31"/>
          <p:cNvSpPr/>
          <p:nvPr/>
        </p:nvSpPr>
        <p:spPr>
          <a:xfrm>
            <a:off x="3160540" y="6147719"/>
            <a:ext cx="978408" cy="242316"/>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mtClean="0">
              <a:solidFill>
                <a:prstClr val="white"/>
              </a:solidFill>
            </a:endParaRPr>
          </a:p>
        </p:txBody>
      </p:sp>
      <p:sp>
        <p:nvSpPr>
          <p:cNvPr id="33" name="TextBox 32"/>
          <p:cNvSpPr txBox="1"/>
          <p:nvPr/>
        </p:nvSpPr>
        <p:spPr>
          <a:xfrm>
            <a:off x="213481" y="6007267"/>
            <a:ext cx="2899317" cy="523220"/>
          </a:xfrm>
          <a:prstGeom prst="rect">
            <a:avLst/>
          </a:prstGeom>
          <a:noFill/>
        </p:spPr>
        <p:txBody>
          <a:bodyPr wrap="square" rtlCol="0">
            <a:spAutoFit/>
          </a:bodyPr>
          <a:lstStyle/>
          <a:p>
            <a:pPr algn="r"/>
            <a:r>
              <a:rPr lang="en-US" sz="2800" b="1" dirty="0" smtClean="0">
                <a:effectLst>
                  <a:outerShdw blurRad="38100" dist="38100" dir="2700000" algn="tl">
                    <a:srgbClr val="000000">
                      <a:alpha val="43137"/>
                    </a:srgbClr>
                  </a:outerShdw>
                </a:effectLst>
              </a:rPr>
              <a:t>LIFE</a:t>
            </a:r>
            <a:r>
              <a:rPr lang="en-US" sz="2800" b="1" dirty="0" smtClean="0"/>
              <a:t>  </a:t>
            </a:r>
            <a:r>
              <a:rPr lang="en-US" sz="2800" b="1" i="1" dirty="0" smtClean="0"/>
              <a:t>Ready</a:t>
            </a:r>
            <a:endParaRPr lang="en-US" sz="2800" b="1" i="1" dirty="0"/>
          </a:p>
        </p:txBody>
      </p:sp>
      <p:sp>
        <p:nvSpPr>
          <p:cNvPr id="34" name="Rectangle 33"/>
          <p:cNvSpPr/>
          <p:nvPr/>
        </p:nvSpPr>
        <p:spPr>
          <a:xfrm rot="16200000">
            <a:off x="8423138" y="6025378"/>
            <a:ext cx="952505" cy="244682"/>
          </a:xfrm>
          <a:prstGeom prst="rect">
            <a:avLst/>
          </a:prstGeom>
        </p:spPr>
        <p:txBody>
          <a:bodyPr wrap="none">
            <a:spAutoFit/>
          </a:bodyPr>
          <a:lstStyle/>
          <a:p>
            <a:pPr lvl="0" defTabSz="711200" fontAlgn="auto">
              <a:lnSpc>
                <a:spcPct val="90000"/>
              </a:lnSpc>
              <a:spcAft>
                <a:spcPct val="35000"/>
              </a:spcAft>
            </a:pPr>
            <a:r>
              <a:rPr lang="en-US" sz="1100" dirty="0">
                <a:solidFill>
                  <a:srgbClr val="002060"/>
                </a:solidFill>
                <a:latin typeface="Candara"/>
                <a:ea typeface="+mn-ea"/>
                <a:cs typeface="+mn-cs"/>
              </a:rPr>
              <a:t>David Conley</a:t>
            </a:r>
          </a:p>
        </p:txBody>
      </p:sp>
    </p:spTree>
    <p:extLst>
      <p:ext uri="{BB962C8B-B14F-4D97-AF65-F5344CB8AC3E}">
        <p14:creationId xmlns:p14="http://schemas.microsoft.com/office/powerpoint/2010/main" val="1238186358"/>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custDataLst>
              <p:tags r:id="rId1"/>
            </p:custDataLst>
          </p:nvPr>
        </p:nvSpPr>
        <p:spPr>
          <a:xfrm>
            <a:off x="1828800" y="381000"/>
            <a:ext cx="6934200" cy="1143000"/>
          </a:xfrm>
        </p:spPr>
        <p:txBody>
          <a:bodyPr/>
          <a:lstStyle/>
          <a:p>
            <a:r>
              <a:rPr lang="en-US" altLang="en-US" sz="4000" b="1" dirty="0" smtClean="0">
                <a:latin typeface="Lucida Sans" pitchFamily="34" charset="0"/>
                <a:ea typeface="Lucida Sans" pitchFamily="34" charset="0"/>
                <a:cs typeface="Lucida Sans" pitchFamily="34" charset="0"/>
              </a:rPr>
              <a:t>Key Aspects of the CCSS</a:t>
            </a:r>
          </a:p>
        </p:txBody>
      </p:sp>
      <p:sp>
        <p:nvSpPr>
          <p:cNvPr id="3" name="Content Placeholder 2"/>
          <p:cNvSpPr>
            <a:spLocks noGrp="1"/>
          </p:cNvSpPr>
          <p:nvPr>
            <p:ph idx="1"/>
            <p:custDataLst>
              <p:tags r:id="rId2"/>
            </p:custDataLst>
          </p:nvPr>
        </p:nvSpPr>
        <p:spPr>
          <a:xfrm>
            <a:off x="1676400" y="1752600"/>
            <a:ext cx="7086600" cy="4419600"/>
          </a:xfrm>
        </p:spPr>
        <p:txBody>
          <a:bodyPr>
            <a:normAutofit/>
          </a:bodyPr>
          <a:lstStyle/>
          <a:p>
            <a:pPr>
              <a:defRPr/>
            </a:pPr>
            <a:r>
              <a:rPr lang="en-US" sz="2400" dirty="0">
                <a:cs typeface="Lucida Sans" charset="0"/>
              </a:rPr>
              <a:t>Reading increasingly </a:t>
            </a:r>
            <a:r>
              <a:rPr lang="en-US" sz="2400" b="1" dirty="0">
                <a:cs typeface="Lucida Sans" charset="0"/>
              </a:rPr>
              <a:t>complex texts </a:t>
            </a:r>
            <a:r>
              <a:rPr lang="en-US" sz="2400" dirty="0" smtClean="0">
                <a:cs typeface="Lucida Sans" charset="0"/>
              </a:rPr>
              <a:t>closely.</a:t>
            </a:r>
            <a:endParaRPr lang="en-US" sz="2400" dirty="0">
              <a:cs typeface="Lucida Sans" charset="0"/>
            </a:endParaRPr>
          </a:p>
          <a:p>
            <a:pPr>
              <a:defRPr/>
            </a:pPr>
            <a:r>
              <a:rPr lang="en-US" sz="2400" b="1" dirty="0">
                <a:cs typeface="Lucida Sans" charset="0"/>
              </a:rPr>
              <a:t>Communicating effectively </a:t>
            </a:r>
            <a:r>
              <a:rPr lang="en-US" sz="2400" dirty="0" smtClean="0">
                <a:cs typeface="Lucida Sans" charset="0"/>
              </a:rPr>
              <a:t>across multiple </a:t>
            </a:r>
            <a:r>
              <a:rPr lang="en-US" sz="2400" dirty="0">
                <a:cs typeface="Lucida Sans" charset="0"/>
              </a:rPr>
              <a:t>media and </a:t>
            </a:r>
            <a:r>
              <a:rPr lang="en-US" sz="2400" dirty="0" smtClean="0">
                <a:cs typeface="Lucida Sans" charset="0"/>
              </a:rPr>
              <a:t>content areas.</a:t>
            </a:r>
            <a:endParaRPr lang="en-US" sz="2400" dirty="0">
              <a:cs typeface="Lucida Sans" charset="0"/>
            </a:endParaRPr>
          </a:p>
          <a:p>
            <a:pPr>
              <a:defRPr/>
            </a:pPr>
            <a:r>
              <a:rPr lang="en-US" sz="2400" b="1" dirty="0">
                <a:cs typeface="Lucida Sans" charset="0"/>
              </a:rPr>
              <a:t>Using evidence</a:t>
            </a:r>
            <a:r>
              <a:rPr lang="en-US" sz="2400" dirty="0">
                <a:cs typeface="Lucida Sans" charset="0"/>
              </a:rPr>
              <a:t>; interpreting with </a:t>
            </a:r>
            <a:r>
              <a:rPr lang="en-US" sz="2400" dirty="0" smtClean="0">
                <a:cs typeface="Lucida Sans" charset="0"/>
              </a:rPr>
              <a:t>justification.</a:t>
            </a:r>
            <a:endParaRPr lang="en-US" sz="2400" dirty="0">
              <a:cs typeface="Lucida Sans" charset="0"/>
            </a:endParaRPr>
          </a:p>
          <a:p>
            <a:pPr>
              <a:defRPr/>
            </a:pPr>
            <a:r>
              <a:rPr lang="en-US" sz="2400" dirty="0">
                <a:cs typeface="Lucida Sans" charset="0"/>
              </a:rPr>
              <a:t>Engaging in </a:t>
            </a:r>
            <a:r>
              <a:rPr lang="en-US" sz="2400" b="1" dirty="0">
                <a:cs typeface="Lucida Sans" charset="0"/>
              </a:rPr>
              <a:t>inquiry and </a:t>
            </a:r>
            <a:r>
              <a:rPr lang="en-US" sz="2400" b="1" dirty="0" smtClean="0">
                <a:cs typeface="Lucida Sans" charset="0"/>
              </a:rPr>
              <a:t>research.</a:t>
            </a:r>
            <a:endParaRPr lang="en-US" sz="2400" b="1" dirty="0">
              <a:cs typeface="Lucida Sans" charset="0"/>
            </a:endParaRPr>
          </a:p>
          <a:p>
            <a:pPr marL="0" indent="0">
              <a:buFontTx/>
              <a:buNone/>
              <a:defRPr/>
            </a:pPr>
            <a:endParaRPr lang="en-US" sz="2400" dirty="0" smtClean="0">
              <a:cs typeface="Lucida Sans" charset="0"/>
            </a:endParaRPr>
          </a:p>
          <a:p>
            <a:pPr>
              <a:defRPr/>
            </a:pPr>
            <a:r>
              <a:rPr lang="en-US" sz="2400" dirty="0" smtClean="0">
                <a:cs typeface="Lucida Sans" charset="0"/>
              </a:rPr>
              <a:t>Engaging </a:t>
            </a:r>
            <a:r>
              <a:rPr lang="en-US" sz="2400" dirty="0">
                <a:cs typeface="Lucida Sans" charset="0"/>
              </a:rPr>
              <a:t>in </a:t>
            </a:r>
            <a:r>
              <a:rPr lang="en-US" sz="2400" b="1" dirty="0">
                <a:cs typeface="Lucida Sans" charset="0"/>
              </a:rPr>
              <a:t>mathematical practices </a:t>
            </a:r>
            <a:r>
              <a:rPr lang="en-US" sz="2400" dirty="0">
                <a:cs typeface="Lucida Sans" charset="0"/>
              </a:rPr>
              <a:t>that use mathematical reasoning in </a:t>
            </a:r>
            <a:r>
              <a:rPr lang="en-US" sz="2400" dirty="0" smtClean="0">
                <a:cs typeface="Lucida Sans" charset="0"/>
              </a:rPr>
              <a:t>application.</a:t>
            </a:r>
            <a:endParaRPr lang="en-US" sz="2400" dirty="0">
              <a:cs typeface="Lucida Sans" charset="0"/>
            </a:endParaRPr>
          </a:p>
          <a:p>
            <a:pPr>
              <a:defRPr/>
            </a:pPr>
            <a:r>
              <a:rPr lang="en-US" sz="2400" dirty="0">
                <a:cs typeface="Lucida Sans" charset="0"/>
              </a:rPr>
              <a:t>Using </a:t>
            </a:r>
            <a:r>
              <a:rPr lang="en-US" sz="2400" b="1" dirty="0">
                <a:cs typeface="Lucida Sans" charset="0"/>
              </a:rPr>
              <a:t>mathematical skills</a:t>
            </a:r>
            <a:r>
              <a:rPr lang="en-US" sz="2400" dirty="0">
                <a:cs typeface="Lucida Sans" charset="0"/>
              </a:rPr>
              <a:t> across content areas and </a:t>
            </a:r>
            <a:r>
              <a:rPr lang="en-US" sz="2400" dirty="0" smtClean="0">
                <a:cs typeface="Lucida Sans" charset="0"/>
              </a:rPr>
              <a:t>contexts. </a:t>
            </a:r>
            <a:endParaRPr lang="en-US" sz="2400" dirty="0">
              <a:cs typeface="Lucida Sans" charset="0"/>
            </a:endParaRPr>
          </a:p>
          <a:p>
            <a:pPr>
              <a:defRPr/>
            </a:pPr>
            <a:endParaRPr lang="en-US" dirty="0">
              <a:latin typeface="Lucida Sans" charset="0"/>
              <a:cs typeface="Lucida Sans" charset="0"/>
            </a:endParaRPr>
          </a:p>
          <a:p>
            <a:pPr>
              <a:defRPr/>
            </a:pPr>
            <a:endParaRPr lang="en-US" dirty="0">
              <a:latin typeface="Lucida Sans" charset="0"/>
              <a:cs typeface="Lucida Sans" charset="0"/>
            </a:endParaRPr>
          </a:p>
          <a:p>
            <a:pPr>
              <a:defRPr/>
            </a:pPr>
            <a:endParaRPr lang="en-US" dirty="0">
              <a:latin typeface="Lucida Sans" charset="0"/>
              <a:cs typeface="Lucida Sans" charset="0"/>
            </a:endParaRPr>
          </a:p>
        </p:txBody>
      </p:sp>
      <p:cxnSp>
        <p:nvCxnSpPr>
          <p:cNvPr id="5" name="Straight Connector 4"/>
          <p:cNvCxnSpPr/>
          <p:nvPr/>
        </p:nvCxnSpPr>
        <p:spPr>
          <a:xfrm flipV="1">
            <a:off x="2370138" y="4071938"/>
            <a:ext cx="4564062" cy="174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0726338"/>
      </p:ext>
    </p:extLst>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DZtNBLfE7UWRNtiLuqjZj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nB9L3Pw8B0anrjBBNuKod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FiwglWf2XUS.uXS9wyduf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EgQjG_lsEUOro6RN6mDwN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s3FXIqzHdUmWh0.U4CRj_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fRdKCFXGIESsBRvqiehRa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D3QIUbZq7ECyEJW0nRcm8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uPIWsBBi5UKfX3W1xzWPh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jh.YEtZFrkSxKhxSE1qzo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p1qXO9EJpEe3_CNq56g84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BI9Q24Axd0qUT5ZIOisEs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emvUDIZ1UUWmONVBKJbvV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86kHUJLrOU.c9EPbN.0hV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I9oqb3OZnEOhI9h_MJACg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3IMQOOJ_yUamEhOA4oplV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gRarK6fIQkOBiBSu1PPg5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d3tstyXuuUqfGpCQn_eLdQ"/>
</p:tagLst>
</file>

<file path=ppt/tags/tag26.xml><?xml version="1.0" encoding="utf-8"?>
<p:tagLst xmlns:a="http://schemas.openxmlformats.org/drawingml/2006/main" xmlns:r="http://schemas.openxmlformats.org/officeDocument/2006/relationships" xmlns:p="http://schemas.openxmlformats.org/presentationml/2006/main">
  <p:tag name="DVSHAPEID" val="7bVNjYXlOZIzCtwRwfhdUD"/>
</p:tagLst>
</file>

<file path=ppt/tags/tag27.xml><?xml version="1.0" encoding="utf-8"?>
<p:tagLst xmlns:a="http://schemas.openxmlformats.org/drawingml/2006/main" xmlns:r="http://schemas.openxmlformats.org/officeDocument/2006/relationships" xmlns:p="http://schemas.openxmlformats.org/presentationml/2006/main">
  <p:tag name="DVSHAPEID" val="lnJg7MUFQPRmO5DCgImRnt"/>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v8G.TJ4PUUKOIpRgWvwGz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iLR6t5E46UqMvmJALPYw_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uSZT0YWctESuHKVKcf2dj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7Z055hjmgkKH3zvXofxZ7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TfV3NSDxC0yXwxvaO5sYj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0tFTwBjDhUCyO47NlKwS9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OD.2agxv4UGvrSMZpy_7zQ"/>
</p:tagLst>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Blank Presentation">
  <a:themeElements>
    <a:clrScheme name="CCSS">
      <a:dk1>
        <a:srgbClr val="000066"/>
      </a:dk1>
      <a:lt1>
        <a:sysClr val="window" lastClr="FFFFFF"/>
      </a:lt1>
      <a:dk2>
        <a:srgbClr val="800000"/>
      </a:dk2>
      <a:lt2>
        <a:srgbClr val="FFCC81"/>
      </a:lt2>
      <a:accent1>
        <a:srgbClr val="0000FA"/>
      </a:accent1>
      <a:accent2>
        <a:srgbClr val="FF0909"/>
      </a:accent2>
      <a:accent3>
        <a:srgbClr val="B7B7FF"/>
      </a:accent3>
      <a:accent4>
        <a:srgbClr val="FFC9C9"/>
      </a:accent4>
      <a:accent5>
        <a:srgbClr val="9966FF"/>
      </a:accent5>
      <a:accent6>
        <a:srgbClr val="0099CC"/>
      </a:accent6>
      <a:hlink>
        <a:srgbClr val="0000FF"/>
      </a:hlink>
      <a:folHlink>
        <a:srgbClr val="80008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CCSS">
      <a:dk1>
        <a:srgbClr val="000066"/>
      </a:dk1>
      <a:lt1>
        <a:sysClr val="window" lastClr="FFFFFF"/>
      </a:lt1>
      <a:dk2>
        <a:srgbClr val="800000"/>
      </a:dk2>
      <a:lt2>
        <a:srgbClr val="FFCC81"/>
      </a:lt2>
      <a:accent1>
        <a:srgbClr val="0000FA"/>
      </a:accent1>
      <a:accent2>
        <a:srgbClr val="FF0909"/>
      </a:accent2>
      <a:accent3>
        <a:srgbClr val="B7B7FF"/>
      </a:accent3>
      <a:accent4>
        <a:srgbClr val="FFC9C9"/>
      </a:accent4>
      <a:accent5>
        <a:srgbClr val="9966FF"/>
      </a:accent5>
      <a:accent6>
        <a:srgbClr val="0099CC"/>
      </a:accent6>
      <a:hlink>
        <a:srgbClr val="0000FF"/>
      </a:hlink>
      <a:folHlink>
        <a:srgbClr val="80008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5DDDBC3C12524296FE2235A583629E" ma:contentTypeVersion="1" ma:contentTypeDescription="Create a new document." ma:contentTypeScope="" ma:versionID="2253375691499d75ba512210255f03b5">
  <xsd:schema xmlns:xsd="http://www.w3.org/2001/XMLSchema" xmlns:xs="http://www.w3.org/2001/XMLSchema" xmlns:p="http://schemas.microsoft.com/office/2006/metadata/properties" xmlns:ns2="a23e6d57-d8a4-4f46-af0d-446ccfa6714c" targetNamespace="http://schemas.microsoft.com/office/2006/metadata/properties" ma:root="true" ma:fieldsID="521b12dba7c4ab8d4080f02ea9a6f4be" ns2:_="">
    <xsd:import namespace="a23e6d57-d8a4-4f46-af0d-446ccfa6714c"/>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e6d57-d8a4-4f46-af0d-446ccfa6714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a23e6d57-d8a4-4f46-af0d-446ccfa6714c">7TUPDFEVKPPK-271-4</_dlc_DocId>
    <_dlc_DocIdUrl xmlns="a23e6d57-d8a4-4f46-af0d-446ccfa6714c">
      <Url>https://www.sccoe.org/Items-Not-Shown/rsdss/_layouts/15/DocIdRedir.aspx?ID=7TUPDFEVKPPK-271-4</Url>
      <Description>7TUPDFEVKPPK-271-4</Description>
    </_dlc_DocIdUrl>
  </documentManagement>
</p:properties>
</file>

<file path=customXml/itemProps1.xml><?xml version="1.0" encoding="utf-8"?>
<ds:datastoreItem xmlns:ds="http://schemas.openxmlformats.org/officeDocument/2006/customXml" ds:itemID="{FB2B834F-3F78-482D-A7EC-6EF9E2C84755}"/>
</file>

<file path=customXml/itemProps2.xml><?xml version="1.0" encoding="utf-8"?>
<ds:datastoreItem xmlns:ds="http://schemas.openxmlformats.org/officeDocument/2006/customXml" ds:itemID="{94EDF6C7-1D03-403D-9AE0-1767E4B99612}"/>
</file>

<file path=customXml/itemProps3.xml><?xml version="1.0" encoding="utf-8"?>
<ds:datastoreItem xmlns:ds="http://schemas.openxmlformats.org/officeDocument/2006/customXml" ds:itemID="{9B0FC872-0435-41D6-B8F9-DA4F92CB66BF}"/>
</file>

<file path=customXml/itemProps4.xml><?xml version="1.0" encoding="utf-8"?>
<ds:datastoreItem xmlns:ds="http://schemas.openxmlformats.org/officeDocument/2006/customXml" ds:itemID="{AB80CAED-1E2A-4FFC-B94D-7D64F84F3960}"/>
</file>

<file path=docProps/app.xml><?xml version="1.0" encoding="utf-8"?>
<Properties xmlns="http://schemas.openxmlformats.org/officeDocument/2006/extended-properties" xmlns:vt="http://schemas.openxmlformats.org/officeDocument/2006/docPropsVTypes">
  <Template/>
  <TotalTime>718</TotalTime>
  <Words>3755</Words>
  <Application>Microsoft Office PowerPoint</Application>
  <PresentationFormat>On-screen Show (4:3)</PresentationFormat>
  <Paragraphs>504</Paragraphs>
  <Slides>67</Slides>
  <Notes>26</Notes>
  <HiddenSlides>0</HiddenSlides>
  <MMClips>0</MMClips>
  <ScaleCrop>false</ScaleCrop>
  <HeadingPairs>
    <vt:vector size="8" baseType="variant">
      <vt:variant>
        <vt:lpstr>Fonts Used</vt:lpstr>
      </vt:variant>
      <vt:variant>
        <vt:i4>25</vt:i4>
      </vt:variant>
      <vt:variant>
        <vt:lpstr>Theme</vt:lpstr>
      </vt:variant>
      <vt:variant>
        <vt:i4>5</vt:i4>
      </vt:variant>
      <vt:variant>
        <vt:lpstr>Embedded OLE Servers</vt:lpstr>
      </vt:variant>
      <vt:variant>
        <vt:i4>1</vt:i4>
      </vt:variant>
      <vt:variant>
        <vt:lpstr>Slide Titles</vt:lpstr>
      </vt:variant>
      <vt:variant>
        <vt:i4>67</vt:i4>
      </vt:variant>
    </vt:vector>
  </HeadingPairs>
  <TitlesOfParts>
    <vt:vector size="98" baseType="lpstr">
      <vt:lpstr>MS PGothic</vt:lpstr>
      <vt:lpstr>MS PGothic</vt:lpstr>
      <vt:lpstr>American Typewriter</vt:lpstr>
      <vt:lpstr>Arial</vt:lpstr>
      <vt:lpstr>Bookman Old Style</vt:lpstr>
      <vt:lpstr>Calibri</vt:lpstr>
      <vt:lpstr>Candara</vt:lpstr>
      <vt:lpstr>Century Gothic</vt:lpstr>
      <vt:lpstr>Garamond</vt:lpstr>
      <vt:lpstr>Gill Sans</vt:lpstr>
      <vt:lpstr>Gill Sans MT</vt:lpstr>
      <vt:lpstr>Heiti SC Light</vt:lpstr>
      <vt:lpstr>Heiti SC Medium</vt:lpstr>
      <vt:lpstr>Helvetica</vt:lpstr>
      <vt:lpstr>Lucida Grande</vt:lpstr>
      <vt:lpstr>Lucida Sans</vt:lpstr>
      <vt:lpstr>Myriad Pro</vt:lpstr>
      <vt:lpstr>Myriad Pro Bold</vt:lpstr>
      <vt:lpstr>Rockwell</vt:lpstr>
      <vt:lpstr>Symbol</vt:lpstr>
      <vt:lpstr>Times New Roman</vt:lpstr>
      <vt:lpstr>Tw Cen MT</vt:lpstr>
      <vt:lpstr>Wingdings</vt:lpstr>
      <vt:lpstr>Wingdings 2</vt:lpstr>
      <vt:lpstr>Wingdings 3</vt:lpstr>
      <vt:lpstr>1_Blank Presentation</vt:lpstr>
      <vt:lpstr>2_Blank Presentation</vt:lpstr>
      <vt:lpstr>Origin</vt:lpstr>
      <vt:lpstr>Office Theme</vt:lpstr>
      <vt:lpstr>1_Office Theme</vt:lpstr>
      <vt:lpstr>think-cell Slide</vt:lpstr>
      <vt:lpstr>Common Core Standards: Helping Districts Go Deeper</vt:lpstr>
      <vt:lpstr>Education has never been stagnant; the  Common Core and Smarter Balanced Assessments  are part of ongoing, important progressions.    </vt:lpstr>
      <vt:lpstr>Common Core Adopted</vt:lpstr>
      <vt:lpstr>California’s Vision for  PreK-12 Education</vt:lpstr>
      <vt:lpstr>Common Core State Standards</vt:lpstr>
      <vt:lpstr>Students Who are College and Career Ready in Literacy</vt:lpstr>
      <vt:lpstr>Students Who are College and Career Ready in Mathematics</vt:lpstr>
      <vt:lpstr>PowerPoint Presentation</vt:lpstr>
      <vt:lpstr>Key Aspects of the CCSS</vt:lpstr>
      <vt:lpstr>California is in a  Unique Place</vt:lpstr>
      <vt:lpstr>Key Messages Factual</vt:lpstr>
      <vt:lpstr>New Standards mean …</vt:lpstr>
      <vt:lpstr>Opposition and Resistance Themes</vt:lpstr>
      <vt:lpstr>California Assessment of Student Performance and Progress</vt:lpstr>
      <vt:lpstr>Key Messages (CAASPP)</vt:lpstr>
      <vt:lpstr>Communications 101-Delivering Messages</vt:lpstr>
      <vt:lpstr>PowerPoint Presentation</vt:lpstr>
      <vt:lpstr>Challenges Ahead</vt:lpstr>
      <vt:lpstr>PowerPoint Presentation</vt:lpstr>
      <vt:lpstr>Communication &amp; Engagement</vt:lpstr>
      <vt:lpstr>  Key Educational Constituents and their “Stake” in Student Success</vt:lpstr>
      <vt:lpstr>Key Questions for Messaging</vt:lpstr>
      <vt:lpstr>Avoid “Random Acts of Continuous Improvement”</vt:lpstr>
      <vt:lpstr>PowerPoint Presentation</vt:lpstr>
      <vt:lpstr>Internal and External Stakeholders/Constituents</vt:lpstr>
      <vt:lpstr>Internal and External Stakeholders/Constituents</vt:lpstr>
      <vt:lpstr>Audiences &amp; Levels of Engagement</vt:lpstr>
      <vt:lpstr>PowerPoint Presentation</vt:lpstr>
      <vt:lpstr> CDE Communications Toolkit</vt:lpstr>
      <vt:lpstr>Communication Tools</vt:lpstr>
      <vt:lpstr> Great City Schools - Messages</vt:lpstr>
      <vt:lpstr>Great City Schools - Messengers</vt:lpstr>
      <vt:lpstr>What Do We Communicate?</vt:lpstr>
      <vt:lpstr>Opposition Themes </vt:lpstr>
      <vt:lpstr>Opposition: Create Doubt</vt:lpstr>
      <vt:lpstr>Knowledge of (Common Core)</vt:lpstr>
      <vt:lpstr>Strategic Communications</vt:lpstr>
      <vt:lpstr>Need for Proactive Communication</vt:lpstr>
      <vt:lpstr>So.. Key Fears to Address</vt:lpstr>
      <vt:lpstr>FrameWorks Institute</vt:lpstr>
      <vt:lpstr>Media Results</vt:lpstr>
      <vt:lpstr>California CCSS Communications and Capacity Building Campaign  (CCSS Campaign)  </vt:lpstr>
      <vt:lpstr>CCSS Campaign:  Primary Purpose</vt:lpstr>
      <vt:lpstr>PowerPoint Presentation</vt:lpstr>
      <vt:lpstr>PowerPoint Presentation</vt:lpstr>
      <vt:lpstr>PowerPoint Presentation</vt:lpstr>
      <vt:lpstr>PowerPoint Presentation</vt:lpstr>
      <vt:lpstr>Avoid the Myth/Fact Trap:  Always make the affirmative case.</vt:lpstr>
      <vt:lpstr>PowerPoint Presentation</vt:lpstr>
      <vt:lpstr>PowerPoint Presentation</vt:lpstr>
      <vt:lpstr>PowerPoint Presentation</vt:lpstr>
      <vt:lpstr>PowerPoint Presentation</vt:lpstr>
      <vt:lpstr>PowerPoint Presentation</vt:lpstr>
      <vt:lpstr>PowerPoint Presentation</vt:lpstr>
      <vt:lpstr>Local Control and  Accountability Plans</vt:lpstr>
      <vt:lpstr>Local Control and Accountability Plans:  Guiding Principles</vt:lpstr>
      <vt:lpstr>        8 State Priorities and Related Data Elements Needs Assessment           Goals          Resource          Alignment           Services          Outcomes</vt:lpstr>
      <vt:lpstr>LCAP Actions and Services</vt:lpstr>
      <vt:lpstr>Strong Formative Metrics</vt:lpstr>
      <vt:lpstr>Common Goal</vt:lpstr>
      <vt:lpstr>Key Purposes of New Accountability System</vt:lpstr>
      <vt:lpstr>Key Purposes of New Accountability System</vt:lpstr>
      <vt:lpstr>Collective Accountability and Shared Responsibility</vt:lpstr>
      <vt:lpstr>New Accountability System</vt:lpstr>
      <vt:lpstr>New Accountability System</vt:lpstr>
      <vt:lpstr>Long Term Development</vt:lpstr>
      <vt:lpstr>Resources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Control Accountability Plan Development</dc:title>
  <dc:creator>CDE</dc:creator>
  <cp:lastModifiedBy>David Kennedy</cp:lastModifiedBy>
  <cp:revision>76</cp:revision>
  <cp:lastPrinted>2014-12-12T23:39:23Z</cp:lastPrinted>
  <dcterms:created xsi:type="dcterms:W3CDTF">2014-09-10T23:08:58Z</dcterms:created>
  <dcterms:modified xsi:type="dcterms:W3CDTF">2015-01-27T18:17:37Z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0x010100CA5DDDBC3C12524296FE2235A583629E</vt:lpwstr>
  </property>
  <property fmtid="{D5CDD505-2E9C-101B-9397-08002B2CF9AE}" pid="3" name="_dlc_DocIdItemGuid">
    <vt:lpwstr>00986e9a-33d6-46e9-b039-15bf4c4d3ed4</vt:lpwstr>
  </property>
</Properties>
</file>